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111"/>
  </p:notesMasterIdLst>
  <p:sldIdLst>
    <p:sldId id="2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26" r:id="rId62"/>
    <p:sldId id="323" r:id="rId63"/>
    <p:sldId id="324" r:id="rId64"/>
    <p:sldId id="357" r:id="rId65"/>
    <p:sldId id="325" r:id="rId66"/>
    <p:sldId id="322" r:id="rId67"/>
    <p:sldId id="319" r:id="rId68"/>
    <p:sldId id="321" r:id="rId69"/>
    <p:sldId id="320" r:id="rId70"/>
    <p:sldId id="362" r:id="rId71"/>
    <p:sldId id="327" r:id="rId72"/>
    <p:sldId id="328" r:id="rId73"/>
    <p:sldId id="329" r:id="rId74"/>
    <p:sldId id="330" r:id="rId75"/>
    <p:sldId id="331" r:id="rId76"/>
    <p:sldId id="332" r:id="rId77"/>
    <p:sldId id="333" r:id="rId78"/>
    <p:sldId id="358" r:id="rId79"/>
    <p:sldId id="359" r:id="rId80"/>
    <p:sldId id="360" r:id="rId81"/>
    <p:sldId id="318" r:id="rId82"/>
    <p:sldId id="361" r:id="rId83"/>
    <p:sldId id="334" r:id="rId84"/>
    <p:sldId id="335" r:id="rId85"/>
    <p:sldId id="336" r:id="rId86"/>
    <p:sldId id="317"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258" r:id="rId108"/>
    <p:sldId id="257" r:id="rId109"/>
    <p:sldId id="363"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6" d="100"/>
          <a:sy n="66" d="100"/>
        </p:scale>
        <p:origin x="-120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04EBE6-AEA2-0E42-BAE6-46D112370389}" type="datetimeFigureOut">
              <a:rPr lang="en-US" smtClean="0"/>
              <a:t>11/13/2015</a:t>
            </a:fld>
            <a:endParaRPr lang="es-ES_trad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ES_trad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59E42-2E25-4D44-AEEA-4A93C574A1FA}" type="slidenum">
              <a:rPr lang="es-ES_tradnl" smtClean="0"/>
              <a:t>‹Nº›</a:t>
            </a:fld>
            <a:endParaRPr lang="es-ES_tradnl"/>
          </a:p>
        </p:txBody>
      </p:sp>
    </p:spTree>
    <p:extLst>
      <p:ext uri="{BB962C8B-B14F-4D97-AF65-F5344CB8AC3E}">
        <p14:creationId xmlns:p14="http://schemas.microsoft.com/office/powerpoint/2010/main" val="289594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12F5E8A-8D12-A946-8312-309E195C40FF}" type="slidenum">
              <a:rPr lang="es-ES">
                <a:solidFill>
                  <a:prstClr val="black"/>
                </a:solidFill>
              </a:rPr>
              <a:pPr eaLnBrk="1" hangingPunct="1"/>
              <a:t>21</a:t>
            </a:fld>
            <a:endParaRPr lang="es-ES">
              <a:solidFill>
                <a:prstClr val="black"/>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1 Marcador de imagen de diapositiva"/>
          <p:cNvSpPr>
            <a:spLocks noGrp="1" noRot="1" noChangeAspect="1" noTextEdit="1"/>
          </p:cNvSpPr>
          <p:nvPr>
            <p:ph type="sldImg"/>
          </p:nvPr>
        </p:nvSpPr>
        <p:spPr>
          <a:xfrm>
            <a:off x="1143000" y="685800"/>
            <a:ext cx="4572000" cy="3429000"/>
          </a:xfrm>
          <a:ln/>
        </p:spPr>
      </p:sp>
      <p:sp>
        <p:nvSpPr>
          <p:cNvPr id="283651" name="2 Marcador de notas"/>
          <p:cNvSpPr>
            <a:spLocks noGrp="1"/>
          </p:cNvSpPr>
          <p:nvPr>
            <p:ph type="body" idx="1"/>
          </p:nvPr>
        </p:nvSpPr>
        <p:spPr>
          <a:noFill/>
        </p:spPr>
        <p:txBody>
          <a:bodyPr/>
          <a:lstStyle/>
          <a:p>
            <a:endParaRPr lang="es-ES" altLang="es-ES" smtClean="0"/>
          </a:p>
        </p:txBody>
      </p:sp>
      <p:sp>
        <p:nvSpPr>
          <p:cNvPr id="283652" name="3 Marcador de número de diapositiva"/>
          <p:cNvSpPr>
            <a:spLocks noGrp="1"/>
          </p:cNvSpPr>
          <p:nvPr>
            <p:ph type="sldNum" sz="quarter" idx="5"/>
          </p:nvPr>
        </p:nvSpPr>
        <p:spPr>
          <a:noFill/>
        </p:spPr>
        <p:txBody>
          <a:bodyPr/>
          <a:lstStyle>
            <a:lvl1pPr defTabSz="914423" eaLnBrk="0" hangingPunct="0">
              <a:spcBef>
                <a:spcPct val="30000"/>
              </a:spcBef>
              <a:defRPr sz="1100">
                <a:solidFill>
                  <a:schemeClr val="tx1"/>
                </a:solidFill>
                <a:latin typeface="Arial" pitchFamily="34" charset="0"/>
              </a:defRPr>
            </a:lvl1pPr>
            <a:lvl2pPr marL="685817" indent="-263776" defTabSz="914423" eaLnBrk="0" hangingPunct="0">
              <a:spcBef>
                <a:spcPct val="30000"/>
              </a:spcBef>
              <a:defRPr sz="1100">
                <a:solidFill>
                  <a:schemeClr val="tx1"/>
                </a:solidFill>
                <a:latin typeface="Arial" pitchFamily="34" charset="0"/>
              </a:defRPr>
            </a:lvl2pPr>
            <a:lvl3pPr marL="1055103" indent="-211021" defTabSz="914423" eaLnBrk="0" hangingPunct="0">
              <a:spcBef>
                <a:spcPct val="30000"/>
              </a:spcBef>
              <a:defRPr sz="1100">
                <a:solidFill>
                  <a:schemeClr val="tx1"/>
                </a:solidFill>
                <a:latin typeface="Arial" pitchFamily="34" charset="0"/>
              </a:defRPr>
            </a:lvl3pPr>
            <a:lvl4pPr marL="1477145" indent="-211021" defTabSz="914423" eaLnBrk="0" hangingPunct="0">
              <a:spcBef>
                <a:spcPct val="30000"/>
              </a:spcBef>
              <a:defRPr sz="1100">
                <a:solidFill>
                  <a:schemeClr val="tx1"/>
                </a:solidFill>
                <a:latin typeface="Arial" pitchFamily="34" charset="0"/>
              </a:defRPr>
            </a:lvl4pPr>
            <a:lvl5pPr marL="1899186" indent="-211021" defTabSz="914423" eaLnBrk="0" hangingPunct="0">
              <a:spcBef>
                <a:spcPct val="30000"/>
              </a:spcBef>
              <a:defRPr sz="1100">
                <a:solidFill>
                  <a:schemeClr val="tx1"/>
                </a:solidFill>
                <a:latin typeface="Arial" pitchFamily="34" charset="0"/>
              </a:defRPr>
            </a:lvl5pPr>
            <a:lvl6pPr marL="2321227" indent="-211021" defTabSz="914423" eaLnBrk="0" fontAlgn="base" hangingPunct="0">
              <a:spcBef>
                <a:spcPct val="30000"/>
              </a:spcBef>
              <a:spcAft>
                <a:spcPct val="0"/>
              </a:spcAft>
              <a:defRPr sz="1100">
                <a:solidFill>
                  <a:schemeClr val="tx1"/>
                </a:solidFill>
                <a:latin typeface="Arial" pitchFamily="34" charset="0"/>
              </a:defRPr>
            </a:lvl6pPr>
            <a:lvl7pPr marL="2743269" indent="-211021" defTabSz="914423" eaLnBrk="0" fontAlgn="base" hangingPunct="0">
              <a:spcBef>
                <a:spcPct val="30000"/>
              </a:spcBef>
              <a:spcAft>
                <a:spcPct val="0"/>
              </a:spcAft>
              <a:defRPr sz="1100">
                <a:solidFill>
                  <a:schemeClr val="tx1"/>
                </a:solidFill>
                <a:latin typeface="Arial" pitchFamily="34" charset="0"/>
              </a:defRPr>
            </a:lvl7pPr>
            <a:lvl8pPr marL="3165310" indent="-211021" defTabSz="914423" eaLnBrk="0" fontAlgn="base" hangingPunct="0">
              <a:spcBef>
                <a:spcPct val="30000"/>
              </a:spcBef>
              <a:spcAft>
                <a:spcPct val="0"/>
              </a:spcAft>
              <a:defRPr sz="1100">
                <a:solidFill>
                  <a:schemeClr val="tx1"/>
                </a:solidFill>
                <a:latin typeface="Arial" pitchFamily="34" charset="0"/>
              </a:defRPr>
            </a:lvl8pPr>
            <a:lvl9pPr marL="3587351" indent="-211021" defTabSz="914423" eaLnBrk="0" fontAlgn="base" hangingPunct="0">
              <a:spcBef>
                <a:spcPct val="30000"/>
              </a:spcBef>
              <a:spcAft>
                <a:spcPct val="0"/>
              </a:spcAft>
              <a:defRPr sz="1100">
                <a:solidFill>
                  <a:schemeClr val="tx1"/>
                </a:solidFill>
                <a:latin typeface="Arial" pitchFamily="34" charset="0"/>
              </a:defRPr>
            </a:lvl9pPr>
          </a:lstStyle>
          <a:p>
            <a:pPr eaLnBrk="1" hangingPunct="1">
              <a:spcBef>
                <a:spcPct val="0"/>
              </a:spcBef>
            </a:pPr>
            <a:fld id="{E16CF366-A8BB-4919-BA50-AAF96BBDAE1B}" type="slidenum">
              <a:rPr lang="es-ES" altLang="es-ES" sz="1200">
                <a:solidFill>
                  <a:prstClr val="black"/>
                </a:solidFill>
              </a:rPr>
              <a:pPr eaLnBrk="1" hangingPunct="1">
                <a:spcBef>
                  <a:spcPct val="0"/>
                </a:spcBef>
              </a:pPr>
              <a:t>87</a:t>
            </a:fld>
            <a:endParaRPr lang="es-ES" altLang="es-ES"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62E8CFD-33D4-B34C-8624-41026C8A5E25}" type="slidenum">
              <a:rPr lang="es-ES"/>
              <a:pPr eaLnBrk="1" hangingPunct="1"/>
              <a:t>22</a:t>
            </a:fld>
            <a:endParaRPr lang="es-E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95587"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 smtClean="0"/>
          </a:p>
        </p:txBody>
      </p:sp>
      <p:sp>
        <p:nvSpPr>
          <p:cNvPr id="4" name="3 Marcador de número de diapositiva"/>
          <p:cNvSpPr>
            <a:spLocks noGrp="1"/>
          </p:cNvSpPr>
          <p:nvPr>
            <p:ph type="sldNum" sz="quarter" idx="5"/>
          </p:nvPr>
        </p:nvSpPr>
        <p:spPr/>
        <p:txBody>
          <a:bodyPr/>
          <a:lstStyle/>
          <a:p>
            <a:pPr>
              <a:defRPr/>
            </a:pPr>
            <a:fld id="{DE8EBBFF-8BF7-40D8-BC56-4EB42D2538E6}" type="slidenum">
              <a:rPr lang="es-ES">
                <a:solidFill>
                  <a:prstClr val="black"/>
                </a:solidFill>
                <a:latin typeface="Calibri"/>
              </a:rPr>
              <a:pPr>
                <a:defRPr/>
              </a:pPr>
              <a:t>50</a:t>
            </a:fld>
            <a:endParaRPr lang="es-E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6C87BB-F746-451D-95D5-15790303809A}" type="slidenum">
              <a:rPr lang="es-ES" smtClean="0">
                <a:solidFill>
                  <a:prstClr val="black"/>
                </a:solidFill>
                <a:latin typeface="Calibri"/>
                <a:cs typeface="Arial" charset="0"/>
              </a:rPr>
              <a:pPr fontAlgn="base">
                <a:spcBef>
                  <a:spcPct val="0"/>
                </a:spcBef>
                <a:spcAft>
                  <a:spcPct val="0"/>
                </a:spcAft>
                <a:defRPr/>
              </a:pPr>
              <a:t>54</a:t>
            </a:fld>
            <a:endParaRPr lang="es-ES" smtClean="0">
              <a:solidFill>
                <a:prstClr val="black"/>
              </a:solidFill>
              <a:latin typeface="Calibri"/>
              <a:cs typeface="Arial" charset="0"/>
            </a:endParaRPr>
          </a:p>
        </p:txBody>
      </p:sp>
      <p:sp>
        <p:nvSpPr>
          <p:cNvPr id="193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3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781CB45-B1A9-42C6-A412-D041DB48C399}" type="slidenum">
              <a:rPr lang="es-ES" smtClean="0">
                <a:solidFill>
                  <a:prstClr val="black"/>
                </a:solidFill>
                <a:latin typeface="Calibri"/>
              </a:rPr>
              <a:pPr/>
              <a:t>62</a:t>
            </a:fld>
            <a:endParaRPr lang="es-E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781CB45-B1A9-42C6-A412-D041DB48C399}" type="slidenum">
              <a:rPr lang="es-ES" smtClean="0">
                <a:solidFill>
                  <a:prstClr val="black"/>
                </a:solidFill>
                <a:latin typeface="Calibri"/>
              </a:rPr>
              <a:pPr/>
              <a:t>64</a:t>
            </a:fld>
            <a:endParaRPr lang="es-E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781CB45-B1A9-42C6-A412-D041DB48C399}" type="slidenum">
              <a:rPr lang="es-ES" smtClean="0">
                <a:solidFill>
                  <a:prstClr val="black"/>
                </a:solidFill>
                <a:latin typeface="Calibri"/>
              </a:rPr>
              <a:pPr/>
              <a:t>72</a:t>
            </a:fld>
            <a:endParaRPr lang="es-E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781CB45-B1A9-42C6-A412-D041DB48C399}" type="slidenum">
              <a:rPr lang="es-ES" smtClean="0">
                <a:solidFill>
                  <a:prstClr val="black"/>
                </a:solidFill>
                <a:latin typeface="Calibri"/>
              </a:rPr>
              <a:pPr/>
              <a:t>73</a:t>
            </a:fld>
            <a:endParaRPr lang="es-E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781CB45-B1A9-42C6-A412-D041DB48C399}" type="slidenum">
              <a:rPr lang="es-ES" smtClean="0">
                <a:solidFill>
                  <a:prstClr val="black"/>
                </a:solidFill>
                <a:latin typeface="Calibri"/>
              </a:rPr>
              <a:pPr/>
              <a:t>86</a:t>
            </a:fld>
            <a:endParaRPr lang="es-E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s-ES_trad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s-ES_tradnl"/>
          </a:p>
        </p:txBody>
      </p:sp>
      <p:sp>
        <p:nvSpPr>
          <p:cNvPr id="4" name="Date Placeholder 3"/>
          <p:cNvSpPr>
            <a:spLocks noGrp="1"/>
          </p:cNvSpPr>
          <p:nvPr>
            <p:ph type="dt" sz="half" idx="10"/>
          </p:nvPr>
        </p:nvSpPr>
        <p:spPr/>
        <p:txBody>
          <a:bodyPr/>
          <a:lstStyle/>
          <a:p>
            <a:fld id="{A32AAC31-FBF1-F043-B119-AF132525F898}" type="datetimeFigureOut">
              <a:rPr lang="en-US" smtClean="0"/>
              <a:t>11/13/2015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B7ECF02B-0D22-8B45-B527-48F49415CAFC}" type="slidenum">
              <a:rPr lang="es-ES_tradnl" smtClean="0"/>
              <a:t>‹Nº›</a:t>
            </a:fld>
            <a:endParaRPr lang="es-ES_tradnl"/>
          </a:p>
        </p:txBody>
      </p:sp>
    </p:spTree>
    <p:extLst>
      <p:ext uri="{BB962C8B-B14F-4D97-AF65-F5344CB8AC3E}">
        <p14:creationId xmlns:p14="http://schemas.microsoft.com/office/powerpoint/2010/main" val="2166115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ES_tradnl"/>
          </a:p>
        </p:txBody>
      </p:sp>
      <p:sp>
        <p:nvSpPr>
          <p:cNvPr id="4" name="Date Placeholder 3"/>
          <p:cNvSpPr>
            <a:spLocks noGrp="1"/>
          </p:cNvSpPr>
          <p:nvPr>
            <p:ph type="dt" sz="half" idx="10"/>
          </p:nvPr>
        </p:nvSpPr>
        <p:spPr/>
        <p:txBody>
          <a:bodyPr/>
          <a:lstStyle/>
          <a:p>
            <a:fld id="{A32AAC31-FBF1-F043-B119-AF132525F898}" type="datetimeFigureOut">
              <a:rPr lang="en-US" smtClean="0"/>
              <a:t>11/13/2015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B7ECF02B-0D22-8B45-B527-48F49415CAFC}" type="slidenum">
              <a:rPr lang="es-ES_tradnl" smtClean="0"/>
              <a:t>‹Nº›</a:t>
            </a:fld>
            <a:endParaRPr lang="es-ES_tradnl"/>
          </a:p>
        </p:txBody>
      </p:sp>
    </p:spTree>
    <p:extLst>
      <p:ext uri="{BB962C8B-B14F-4D97-AF65-F5344CB8AC3E}">
        <p14:creationId xmlns:p14="http://schemas.microsoft.com/office/powerpoint/2010/main" val="4260296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s-ES_trad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ES_tradnl"/>
          </a:p>
        </p:txBody>
      </p:sp>
      <p:sp>
        <p:nvSpPr>
          <p:cNvPr id="4" name="Date Placeholder 3"/>
          <p:cNvSpPr>
            <a:spLocks noGrp="1"/>
          </p:cNvSpPr>
          <p:nvPr>
            <p:ph type="dt" sz="half" idx="10"/>
          </p:nvPr>
        </p:nvSpPr>
        <p:spPr/>
        <p:txBody>
          <a:bodyPr/>
          <a:lstStyle/>
          <a:p>
            <a:fld id="{A32AAC31-FBF1-F043-B119-AF132525F898}" type="datetimeFigureOut">
              <a:rPr lang="en-US" smtClean="0"/>
              <a:t>11/13/2015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B7ECF02B-0D22-8B45-B527-48F49415CAFC}" type="slidenum">
              <a:rPr lang="es-ES_tradnl" smtClean="0"/>
              <a:t>‹Nº›</a:t>
            </a:fld>
            <a:endParaRPr lang="es-ES_tradnl"/>
          </a:p>
        </p:txBody>
      </p:sp>
    </p:spTree>
    <p:extLst>
      <p:ext uri="{BB962C8B-B14F-4D97-AF65-F5344CB8AC3E}">
        <p14:creationId xmlns:p14="http://schemas.microsoft.com/office/powerpoint/2010/main" val="2845506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19"/>
          <p:cNvSpPr>
            <a:spLocks noGrp="1" noChangeArrowheads="1"/>
          </p:cNvSpPr>
          <p:nvPr>
            <p:ph type="dt" sz="half" idx="10"/>
          </p:nvPr>
        </p:nvSpPr>
        <p:spPr>
          <a:ln/>
        </p:spPr>
        <p:txBody>
          <a:bodyPr/>
          <a:lstStyle>
            <a:lvl1pPr>
              <a:defRPr/>
            </a:lvl1pPr>
          </a:lstStyle>
          <a:p>
            <a:pPr>
              <a:defRPr/>
            </a:pPr>
            <a:endParaRPr lang="es-ES"/>
          </a:p>
        </p:txBody>
      </p:sp>
      <p:sp>
        <p:nvSpPr>
          <p:cNvPr id="4" name="Rectangle 20"/>
          <p:cNvSpPr>
            <a:spLocks noGrp="1" noChangeArrowheads="1"/>
          </p:cNvSpPr>
          <p:nvPr>
            <p:ph type="ftr" sz="quarter" idx="11"/>
          </p:nvPr>
        </p:nvSpPr>
        <p:spPr>
          <a:ln/>
        </p:spPr>
        <p:txBody>
          <a:bodyPr/>
          <a:lstStyle>
            <a:lvl1pPr>
              <a:defRPr/>
            </a:lvl1pPr>
          </a:lstStyle>
          <a:p>
            <a:pPr>
              <a:defRPr/>
            </a:pPr>
            <a:endParaRPr lang="es-ES"/>
          </a:p>
        </p:txBody>
      </p:sp>
      <p:sp>
        <p:nvSpPr>
          <p:cNvPr id="5" name="Rectangle 21"/>
          <p:cNvSpPr>
            <a:spLocks noGrp="1" noChangeArrowheads="1"/>
          </p:cNvSpPr>
          <p:nvPr>
            <p:ph type="sldNum" sz="quarter" idx="12"/>
          </p:nvPr>
        </p:nvSpPr>
        <p:spPr>
          <a:ln/>
        </p:spPr>
        <p:txBody>
          <a:bodyPr/>
          <a:lstStyle>
            <a:lvl1pPr>
              <a:defRPr/>
            </a:lvl1pPr>
          </a:lstStyle>
          <a:p>
            <a:pPr>
              <a:defRPr/>
            </a:pPr>
            <a:fld id="{29C45EE8-4184-4535-B834-FF94E1217987}" type="slidenum">
              <a:rPr lang="es-ES"/>
              <a:pPr>
                <a:defRPr/>
              </a:pPr>
              <a:t>‹Nº›</a:t>
            </a:fld>
            <a:endParaRPr lang="es-ES"/>
          </a:p>
        </p:txBody>
      </p:sp>
    </p:spTree>
    <p:extLst>
      <p:ext uri="{BB962C8B-B14F-4D97-AF65-F5344CB8AC3E}">
        <p14:creationId xmlns:p14="http://schemas.microsoft.com/office/powerpoint/2010/main" val="500523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fecha"/>
          <p:cNvSpPr>
            <a:spLocks noGrp="1"/>
          </p:cNvSpPr>
          <p:nvPr>
            <p:ph type="dt" sz="half" idx="10"/>
          </p:nvPr>
        </p:nvSpPr>
        <p:spPr/>
        <p:txBody>
          <a:bodyPr/>
          <a:lstStyle>
            <a:lvl1pPr>
              <a:defRPr>
                <a:latin typeface="Arial" pitchFamily="34" charset="0"/>
              </a:defRPr>
            </a:lvl1pPr>
          </a:lstStyle>
          <a:p>
            <a:pPr>
              <a:defRPr/>
            </a:pPr>
            <a:endParaRPr lang="es-ES">
              <a:solidFill>
                <a:prstClr val="black">
                  <a:tint val="75000"/>
                </a:prstClr>
              </a:solidFill>
            </a:endParaRPr>
          </a:p>
        </p:txBody>
      </p:sp>
      <p:sp>
        <p:nvSpPr>
          <p:cNvPr id="7" name="6 Marcador de pie de página"/>
          <p:cNvSpPr>
            <a:spLocks noGrp="1"/>
          </p:cNvSpPr>
          <p:nvPr>
            <p:ph type="ftr" sz="quarter" idx="11"/>
          </p:nvPr>
        </p:nvSpPr>
        <p:spPr/>
        <p:txBody>
          <a:bodyPr/>
          <a:lstStyle>
            <a:lvl1pPr>
              <a:defRPr>
                <a:latin typeface="Arial" pitchFamily="34" charset="0"/>
              </a:defRPr>
            </a:lvl1pPr>
          </a:lstStyle>
          <a:p>
            <a:pPr>
              <a:defRPr/>
            </a:pPr>
            <a:endParaRPr lang="es-ES">
              <a:solidFill>
                <a:prstClr val="black">
                  <a:tint val="75000"/>
                </a:prstClr>
              </a:solidFill>
            </a:endParaRPr>
          </a:p>
        </p:txBody>
      </p:sp>
      <p:sp>
        <p:nvSpPr>
          <p:cNvPr id="8" name="7 Marcador de número de diapositiva"/>
          <p:cNvSpPr>
            <a:spLocks noGrp="1"/>
          </p:cNvSpPr>
          <p:nvPr>
            <p:ph type="sldNum" sz="quarter" idx="12"/>
          </p:nvPr>
        </p:nvSpPr>
        <p:spPr/>
        <p:txBody>
          <a:bodyPr/>
          <a:lstStyle>
            <a:lvl1pPr>
              <a:defRPr>
                <a:latin typeface="Arial" pitchFamily="34" charset="0"/>
              </a:defRPr>
            </a:lvl1pPr>
          </a:lstStyle>
          <a:p>
            <a:pPr>
              <a:defRPr/>
            </a:pPr>
            <a:fld id="{CEE8A602-9A5C-419C-BA0D-4D9EAD75AB53}"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650441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8" name="7 Título"/>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s-ES" smtClean="0"/>
              <a:t>Haga clic para modificar el estilo de título del patrón</a:t>
            </a:r>
            <a:endParaRPr lang="en-US"/>
          </a:p>
        </p:txBody>
      </p:sp>
      <p:sp>
        <p:nvSpPr>
          <p:cNvPr id="9" name="8 Subtítulo"/>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4" name="13 Marcador de fecha"/>
          <p:cNvSpPr>
            <a:spLocks noGrp="1"/>
          </p:cNvSpPr>
          <p:nvPr>
            <p:ph type="dt" sz="half" idx="10"/>
          </p:nvPr>
        </p:nvSpPr>
        <p:spPr/>
        <p:txBody>
          <a:bodyPr/>
          <a:lstStyle>
            <a:lvl1pPr>
              <a:defRPr/>
            </a:lvl1pPr>
          </a:lstStyle>
          <a:p>
            <a:pPr>
              <a:defRPr/>
            </a:pPr>
            <a:endParaRPr lang="es-ES">
              <a:solidFill>
                <a:prstClr val="white">
                  <a:shade val="50000"/>
                </a:prstClr>
              </a:solidFill>
            </a:endParaRPr>
          </a:p>
        </p:txBody>
      </p:sp>
      <p:sp>
        <p:nvSpPr>
          <p:cNvPr id="5" name="2 Marcador de pie de página"/>
          <p:cNvSpPr>
            <a:spLocks noGrp="1"/>
          </p:cNvSpPr>
          <p:nvPr>
            <p:ph type="ftr" sz="quarter" idx="11"/>
          </p:nvPr>
        </p:nvSpPr>
        <p:spPr/>
        <p:txBody>
          <a:bodyPr/>
          <a:lstStyle>
            <a:lvl1pPr>
              <a:defRPr/>
            </a:lvl1pPr>
          </a:lstStyle>
          <a:p>
            <a:pPr>
              <a:defRPr/>
            </a:pPr>
            <a:endParaRPr lang="es-ES">
              <a:solidFill>
                <a:prstClr val="white">
                  <a:shade val="50000"/>
                </a:prstClr>
              </a:solidFill>
            </a:endParaRPr>
          </a:p>
        </p:txBody>
      </p:sp>
      <p:sp>
        <p:nvSpPr>
          <p:cNvPr id="6" name="22 Marcador de número de diapositiva"/>
          <p:cNvSpPr>
            <a:spLocks noGrp="1"/>
          </p:cNvSpPr>
          <p:nvPr>
            <p:ph type="sldNum" sz="quarter" idx="12"/>
          </p:nvPr>
        </p:nvSpPr>
        <p:spPr/>
        <p:txBody>
          <a:bodyPr/>
          <a:lstStyle>
            <a:lvl1pPr>
              <a:defRPr/>
            </a:lvl1pPr>
          </a:lstStyle>
          <a:p>
            <a:pPr>
              <a:defRPr/>
            </a:pPr>
            <a:fld id="{4C223BD4-8715-194F-AD45-4C232B759247}" type="slidenum">
              <a:rPr lang="es-ES">
                <a:latin typeface="Book Antiqua"/>
              </a:rPr>
              <a:pPr>
                <a:defRPr/>
              </a:pPr>
              <a:t>‹Nº›</a:t>
            </a:fld>
            <a:endParaRPr lang="es-ES">
              <a:latin typeface="Book Antiqua"/>
            </a:endParaRPr>
          </a:p>
        </p:txBody>
      </p:sp>
    </p:spTree>
    <p:extLst>
      <p:ext uri="{BB962C8B-B14F-4D97-AF65-F5344CB8AC3E}">
        <p14:creationId xmlns:p14="http://schemas.microsoft.com/office/powerpoint/2010/main" val="2783170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endParaRPr lang="es-ES">
              <a:solidFill>
                <a:prstClr val="white">
                  <a:shade val="50000"/>
                </a:prstClr>
              </a:solidFill>
            </a:endParaRPr>
          </a:p>
        </p:txBody>
      </p:sp>
      <p:sp>
        <p:nvSpPr>
          <p:cNvPr id="5" name="2 Marcador de pie de página"/>
          <p:cNvSpPr>
            <a:spLocks noGrp="1"/>
          </p:cNvSpPr>
          <p:nvPr>
            <p:ph type="ftr" sz="quarter" idx="11"/>
          </p:nvPr>
        </p:nvSpPr>
        <p:spPr/>
        <p:txBody>
          <a:bodyPr/>
          <a:lstStyle>
            <a:lvl1pPr>
              <a:defRPr/>
            </a:lvl1pPr>
          </a:lstStyle>
          <a:p>
            <a:pPr>
              <a:defRPr/>
            </a:pPr>
            <a:endParaRPr lang="es-ES">
              <a:solidFill>
                <a:prstClr val="white">
                  <a:shade val="50000"/>
                </a:prstClr>
              </a:solidFill>
            </a:endParaRPr>
          </a:p>
        </p:txBody>
      </p:sp>
      <p:sp>
        <p:nvSpPr>
          <p:cNvPr id="6" name="22 Marcador de número de diapositiva"/>
          <p:cNvSpPr>
            <a:spLocks noGrp="1"/>
          </p:cNvSpPr>
          <p:nvPr>
            <p:ph type="sldNum" sz="quarter" idx="12"/>
          </p:nvPr>
        </p:nvSpPr>
        <p:spPr/>
        <p:txBody>
          <a:bodyPr/>
          <a:lstStyle>
            <a:lvl1pPr>
              <a:defRPr/>
            </a:lvl1pPr>
          </a:lstStyle>
          <a:p>
            <a:pPr>
              <a:defRPr/>
            </a:pPr>
            <a:fld id="{276FD913-C32B-6143-A17C-43DDEBFFD5BC}" type="slidenum">
              <a:rPr lang="es-ES">
                <a:latin typeface="Book Antiqua"/>
              </a:rPr>
              <a:pPr>
                <a:defRPr/>
              </a:pPr>
              <a:t>‹Nº›</a:t>
            </a:fld>
            <a:endParaRPr lang="es-ES">
              <a:latin typeface="Book Antiqua"/>
            </a:endParaRPr>
          </a:p>
        </p:txBody>
      </p:sp>
    </p:spTree>
    <p:extLst>
      <p:ext uri="{BB962C8B-B14F-4D97-AF65-F5344CB8AC3E}">
        <p14:creationId xmlns:p14="http://schemas.microsoft.com/office/powerpoint/2010/main" val="3826969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4" name="13 Marcador de fecha"/>
          <p:cNvSpPr>
            <a:spLocks noGrp="1"/>
          </p:cNvSpPr>
          <p:nvPr>
            <p:ph type="dt" sz="half" idx="10"/>
          </p:nvPr>
        </p:nvSpPr>
        <p:spPr/>
        <p:txBody>
          <a:bodyPr/>
          <a:lstStyle>
            <a:lvl1pPr>
              <a:defRPr/>
            </a:lvl1pPr>
          </a:lstStyle>
          <a:p>
            <a:pPr>
              <a:defRPr/>
            </a:pPr>
            <a:endParaRPr lang="es-ES">
              <a:solidFill>
                <a:prstClr val="white">
                  <a:shade val="50000"/>
                </a:prstClr>
              </a:solidFill>
            </a:endParaRPr>
          </a:p>
        </p:txBody>
      </p:sp>
      <p:sp>
        <p:nvSpPr>
          <p:cNvPr id="5" name="2 Marcador de pie de página"/>
          <p:cNvSpPr>
            <a:spLocks noGrp="1"/>
          </p:cNvSpPr>
          <p:nvPr>
            <p:ph type="ftr" sz="quarter" idx="11"/>
          </p:nvPr>
        </p:nvSpPr>
        <p:spPr/>
        <p:txBody>
          <a:bodyPr/>
          <a:lstStyle>
            <a:lvl1pPr>
              <a:defRPr/>
            </a:lvl1pPr>
          </a:lstStyle>
          <a:p>
            <a:pPr>
              <a:defRPr/>
            </a:pPr>
            <a:endParaRPr lang="es-ES">
              <a:solidFill>
                <a:prstClr val="white">
                  <a:shade val="50000"/>
                </a:prstClr>
              </a:solidFill>
            </a:endParaRPr>
          </a:p>
        </p:txBody>
      </p:sp>
      <p:sp>
        <p:nvSpPr>
          <p:cNvPr id="6" name="22 Marcador de número de diapositiva"/>
          <p:cNvSpPr>
            <a:spLocks noGrp="1"/>
          </p:cNvSpPr>
          <p:nvPr>
            <p:ph type="sldNum" sz="quarter" idx="12"/>
          </p:nvPr>
        </p:nvSpPr>
        <p:spPr/>
        <p:txBody>
          <a:bodyPr/>
          <a:lstStyle>
            <a:lvl1pPr>
              <a:defRPr/>
            </a:lvl1pPr>
          </a:lstStyle>
          <a:p>
            <a:pPr>
              <a:defRPr/>
            </a:pPr>
            <a:fld id="{9274C2B7-066E-354C-9953-F5D3BF03AB73}" type="slidenum">
              <a:rPr lang="es-ES">
                <a:latin typeface="Book Antiqua"/>
              </a:rPr>
              <a:pPr>
                <a:defRPr/>
              </a:pPr>
              <a:t>‹Nº›</a:t>
            </a:fld>
            <a:endParaRPr lang="es-ES">
              <a:latin typeface="Book Antiqua"/>
            </a:endParaRPr>
          </a:p>
        </p:txBody>
      </p:sp>
    </p:spTree>
    <p:extLst>
      <p:ext uri="{BB962C8B-B14F-4D97-AF65-F5344CB8AC3E}">
        <p14:creationId xmlns:p14="http://schemas.microsoft.com/office/powerpoint/2010/main" val="2794528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13 Marcador de fecha"/>
          <p:cNvSpPr>
            <a:spLocks noGrp="1"/>
          </p:cNvSpPr>
          <p:nvPr>
            <p:ph type="dt" sz="half" idx="10"/>
          </p:nvPr>
        </p:nvSpPr>
        <p:spPr/>
        <p:txBody>
          <a:bodyPr/>
          <a:lstStyle>
            <a:lvl1pPr>
              <a:defRPr/>
            </a:lvl1pPr>
          </a:lstStyle>
          <a:p>
            <a:pPr>
              <a:defRPr/>
            </a:pPr>
            <a:endParaRPr lang="es-ES">
              <a:solidFill>
                <a:prstClr val="white">
                  <a:shade val="50000"/>
                </a:prstClr>
              </a:solidFill>
            </a:endParaRPr>
          </a:p>
        </p:txBody>
      </p:sp>
      <p:sp>
        <p:nvSpPr>
          <p:cNvPr id="6" name="2 Marcador de pie de página"/>
          <p:cNvSpPr>
            <a:spLocks noGrp="1"/>
          </p:cNvSpPr>
          <p:nvPr>
            <p:ph type="ftr" sz="quarter" idx="11"/>
          </p:nvPr>
        </p:nvSpPr>
        <p:spPr/>
        <p:txBody>
          <a:bodyPr/>
          <a:lstStyle>
            <a:lvl1pPr>
              <a:defRPr/>
            </a:lvl1pPr>
          </a:lstStyle>
          <a:p>
            <a:pPr>
              <a:defRPr/>
            </a:pPr>
            <a:endParaRPr lang="es-ES">
              <a:solidFill>
                <a:prstClr val="white">
                  <a:shade val="50000"/>
                </a:prstClr>
              </a:solidFill>
            </a:endParaRPr>
          </a:p>
        </p:txBody>
      </p:sp>
      <p:sp>
        <p:nvSpPr>
          <p:cNvPr id="7" name="22 Marcador de número de diapositiva"/>
          <p:cNvSpPr>
            <a:spLocks noGrp="1"/>
          </p:cNvSpPr>
          <p:nvPr>
            <p:ph type="sldNum" sz="quarter" idx="12"/>
          </p:nvPr>
        </p:nvSpPr>
        <p:spPr/>
        <p:txBody>
          <a:bodyPr/>
          <a:lstStyle>
            <a:lvl1pPr>
              <a:defRPr/>
            </a:lvl1pPr>
          </a:lstStyle>
          <a:p>
            <a:pPr>
              <a:defRPr/>
            </a:pPr>
            <a:fld id="{6D5B4FD5-0CD6-0240-B60E-50519795B325}" type="slidenum">
              <a:rPr lang="es-ES">
                <a:latin typeface="Book Antiqua"/>
              </a:rPr>
              <a:pPr>
                <a:defRPr/>
              </a:pPr>
              <a:t>‹Nº›</a:t>
            </a:fld>
            <a:endParaRPr lang="es-ES">
              <a:latin typeface="Book Antiqua"/>
            </a:endParaRPr>
          </a:p>
        </p:txBody>
      </p:sp>
    </p:spTree>
    <p:extLst>
      <p:ext uri="{BB962C8B-B14F-4D97-AF65-F5344CB8AC3E}">
        <p14:creationId xmlns:p14="http://schemas.microsoft.com/office/powerpoint/2010/main" val="301429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4" name="3 Marcador de texto"/>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5" name="4 Marcador de contenido"/>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13 Marcador de fecha"/>
          <p:cNvSpPr>
            <a:spLocks noGrp="1"/>
          </p:cNvSpPr>
          <p:nvPr>
            <p:ph type="dt" sz="half" idx="10"/>
          </p:nvPr>
        </p:nvSpPr>
        <p:spPr/>
        <p:txBody>
          <a:bodyPr/>
          <a:lstStyle>
            <a:lvl1pPr>
              <a:defRPr/>
            </a:lvl1pPr>
          </a:lstStyle>
          <a:p>
            <a:pPr>
              <a:defRPr/>
            </a:pPr>
            <a:endParaRPr lang="es-ES">
              <a:solidFill>
                <a:prstClr val="white">
                  <a:shade val="50000"/>
                </a:prstClr>
              </a:solidFill>
            </a:endParaRPr>
          </a:p>
        </p:txBody>
      </p:sp>
      <p:sp>
        <p:nvSpPr>
          <p:cNvPr id="8" name="2 Marcador de pie de página"/>
          <p:cNvSpPr>
            <a:spLocks noGrp="1"/>
          </p:cNvSpPr>
          <p:nvPr>
            <p:ph type="ftr" sz="quarter" idx="11"/>
          </p:nvPr>
        </p:nvSpPr>
        <p:spPr/>
        <p:txBody>
          <a:bodyPr/>
          <a:lstStyle>
            <a:lvl1pPr>
              <a:defRPr/>
            </a:lvl1pPr>
          </a:lstStyle>
          <a:p>
            <a:pPr>
              <a:defRPr/>
            </a:pPr>
            <a:endParaRPr lang="es-ES">
              <a:solidFill>
                <a:prstClr val="white">
                  <a:shade val="50000"/>
                </a:prstClr>
              </a:solidFill>
            </a:endParaRPr>
          </a:p>
        </p:txBody>
      </p:sp>
      <p:sp>
        <p:nvSpPr>
          <p:cNvPr id="9" name="22 Marcador de número de diapositiva"/>
          <p:cNvSpPr>
            <a:spLocks noGrp="1"/>
          </p:cNvSpPr>
          <p:nvPr>
            <p:ph type="sldNum" sz="quarter" idx="12"/>
          </p:nvPr>
        </p:nvSpPr>
        <p:spPr/>
        <p:txBody>
          <a:bodyPr/>
          <a:lstStyle>
            <a:lvl1pPr>
              <a:defRPr/>
            </a:lvl1pPr>
          </a:lstStyle>
          <a:p>
            <a:pPr>
              <a:defRPr/>
            </a:pPr>
            <a:fld id="{D694A858-EF51-9F44-A0C4-E74ABBEFADA7}" type="slidenum">
              <a:rPr lang="es-ES">
                <a:latin typeface="Book Antiqua"/>
              </a:rPr>
              <a:pPr>
                <a:defRPr/>
              </a:pPr>
              <a:t>‹Nº›</a:t>
            </a:fld>
            <a:endParaRPr lang="es-ES">
              <a:latin typeface="Book Antiqua"/>
            </a:endParaRPr>
          </a:p>
        </p:txBody>
      </p:sp>
    </p:spTree>
    <p:extLst>
      <p:ext uri="{BB962C8B-B14F-4D97-AF65-F5344CB8AC3E}">
        <p14:creationId xmlns:p14="http://schemas.microsoft.com/office/powerpoint/2010/main" val="3365060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13 Marcador de fecha"/>
          <p:cNvSpPr>
            <a:spLocks noGrp="1"/>
          </p:cNvSpPr>
          <p:nvPr>
            <p:ph type="dt" sz="half" idx="10"/>
          </p:nvPr>
        </p:nvSpPr>
        <p:spPr/>
        <p:txBody>
          <a:bodyPr/>
          <a:lstStyle>
            <a:lvl1pPr>
              <a:defRPr/>
            </a:lvl1pPr>
          </a:lstStyle>
          <a:p>
            <a:pPr>
              <a:defRPr/>
            </a:pPr>
            <a:endParaRPr lang="es-ES">
              <a:solidFill>
                <a:prstClr val="white">
                  <a:shade val="50000"/>
                </a:prstClr>
              </a:solidFill>
            </a:endParaRPr>
          </a:p>
        </p:txBody>
      </p:sp>
      <p:sp>
        <p:nvSpPr>
          <p:cNvPr id="4" name="2 Marcador de pie de página"/>
          <p:cNvSpPr>
            <a:spLocks noGrp="1"/>
          </p:cNvSpPr>
          <p:nvPr>
            <p:ph type="ftr" sz="quarter" idx="11"/>
          </p:nvPr>
        </p:nvSpPr>
        <p:spPr/>
        <p:txBody>
          <a:bodyPr/>
          <a:lstStyle>
            <a:lvl1pPr>
              <a:defRPr/>
            </a:lvl1pPr>
          </a:lstStyle>
          <a:p>
            <a:pPr>
              <a:defRPr/>
            </a:pPr>
            <a:endParaRPr lang="es-ES">
              <a:solidFill>
                <a:prstClr val="white">
                  <a:shade val="50000"/>
                </a:prstClr>
              </a:solidFill>
            </a:endParaRPr>
          </a:p>
        </p:txBody>
      </p:sp>
      <p:sp>
        <p:nvSpPr>
          <p:cNvPr id="5" name="22 Marcador de número de diapositiva"/>
          <p:cNvSpPr>
            <a:spLocks noGrp="1"/>
          </p:cNvSpPr>
          <p:nvPr>
            <p:ph type="sldNum" sz="quarter" idx="12"/>
          </p:nvPr>
        </p:nvSpPr>
        <p:spPr/>
        <p:txBody>
          <a:bodyPr/>
          <a:lstStyle>
            <a:lvl1pPr>
              <a:defRPr/>
            </a:lvl1pPr>
          </a:lstStyle>
          <a:p>
            <a:pPr>
              <a:defRPr/>
            </a:pPr>
            <a:fld id="{4CA9AC44-88C0-B04C-9DC4-535FFC26FFA3}" type="slidenum">
              <a:rPr lang="es-ES">
                <a:latin typeface="Book Antiqua"/>
              </a:rPr>
              <a:pPr>
                <a:defRPr/>
              </a:pPr>
              <a:t>‹Nº›</a:t>
            </a:fld>
            <a:endParaRPr lang="es-ES">
              <a:latin typeface="Book Antiqua"/>
            </a:endParaRPr>
          </a:p>
        </p:txBody>
      </p:sp>
    </p:spTree>
    <p:extLst>
      <p:ext uri="{BB962C8B-B14F-4D97-AF65-F5344CB8AC3E}">
        <p14:creationId xmlns:p14="http://schemas.microsoft.com/office/powerpoint/2010/main" val="3886977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s-ES_tradnl"/>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ES_tradnl"/>
          </a:p>
        </p:txBody>
      </p:sp>
      <p:sp>
        <p:nvSpPr>
          <p:cNvPr id="4" name="Date Placeholder 3"/>
          <p:cNvSpPr>
            <a:spLocks noGrp="1"/>
          </p:cNvSpPr>
          <p:nvPr>
            <p:ph type="dt" sz="half" idx="10"/>
          </p:nvPr>
        </p:nvSpPr>
        <p:spPr/>
        <p:txBody>
          <a:bodyPr/>
          <a:lstStyle/>
          <a:p>
            <a:fld id="{A32AAC31-FBF1-F043-B119-AF132525F898}" type="datetimeFigureOut">
              <a:rPr lang="en-US" smtClean="0"/>
              <a:t>11/13/2015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B7ECF02B-0D22-8B45-B527-48F49415CAFC}" type="slidenum">
              <a:rPr lang="es-ES_tradnl" smtClean="0"/>
              <a:t>‹Nº›</a:t>
            </a:fld>
            <a:endParaRPr lang="es-ES_tradnl"/>
          </a:p>
        </p:txBody>
      </p:sp>
    </p:spTree>
    <p:extLst>
      <p:ext uri="{BB962C8B-B14F-4D97-AF65-F5344CB8AC3E}">
        <p14:creationId xmlns:p14="http://schemas.microsoft.com/office/powerpoint/2010/main" val="3859688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3 Marcador de fecha"/>
          <p:cNvSpPr>
            <a:spLocks noGrp="1"/>
          </p:cNvSpPr>
          <p:nvPr>
            <p:ph type="dt" sz="half" idx="10"/>
          </p:nvPr>
        </p:nvSpPr>
        <p:spPr/>
        <p:txBody>
          <a:bodyPr/>
          <a:lstStyle>
            <a:lvl1pPr>
              <a:defRPr/>
            </a:lvl1pPr>
          </a:lstStyle>
          <a:p>
            <a:pPr>
              <a:defRPr/>
            </a:pPr>
            <a:endParaRPr lang="es-ES">
              <a:solidFill>
                <a:prstClr val="white">
                  <a:shade val="50000"/>
                </a:prstClr>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s-ES">
              <a:solidFill>
                <a:prstClr val="white">
                  <a:shade val="50000"/>
                </a:prstClr>
              </a:solidFill>
            </a:endParaRPr>
          </a:p>
        </p:txBody>
      </p:sp>
      <p:sp>
        <p:nvSpPr>
          <p:cNvPr id="4" name="22 Marcador de número de diapositiva"/>
          <p:cNvSpPr>
            <a:spLocks noGrp="1"/>
          </p:cNvSpPr>
          <p:nvPr>
            <p:ph type="sldNum" sz="quarter" idx="12"/>
          </p:nvPr>
        </p:nvSpPr>
        <p:spPr/>
        <p:txBody>
          <a:bodyPr/>
          <a:lstStyle>
            <a:lvl1pPr>
              <a:defRPr/>
            </a:lvl1pPr>
          </a:lstStyle>
          <a:p>
            <a:pPr>
              <a:defRPr/>
            </a:pPr>
            <a:fld id="{F6708A06-DDEA-3D49-B7FC-02765BA7FBF3}" type="slidenum">
              <a:rPr lang="es-ES">
                <a:latin typeface="Book Antiqua"/>
              </a:rPr>
              <a:pPr>
                <a:defRPr/>
              </a:pPr>
              <a:t>‹Nº›</a:t>
            </a:fld>
            <a:endParaRPr lang="es-ES">
              <a:latin typeface="Book Antiqua"/>
            </a:endParaRPr>
          </a:p>
        </p:txBody>
      </p:sp>
    </p:spTree>
    <p:extLst>
      <p:ext uri="{BB962C8B-B14F-4D97-AF65-F5344CB8AC3E}">
        <p14:creationId xmlns:p14="http://schemas.microsoft.com/office/powerpoint/2010/main" val="3400166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4" name="3 Marcador de contenido"/>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13 Marcador de fecha"/>
          <p:cNvSpPr>
            <a:spLocks noGrp="1"/>
          </p:cNvSpPr>
          <p:nvPr>
            <p:ph type="dt" sz="half" idx="10"/>
          </p:nvPr>
        </p:nvSpPr>
        <p:spPr/>
        <p:txBody>
          <a:bodyPr/>
          <a:lstStyle>
            <a:lvl1pPr>
              <a:defRPr/>
            </a:lvl1pPr>
          </a:lstStyle>
          <a:p>
            <a:pPr>
              <a:defRPr/>
            </a:pPr>
            <a:endParaRPr lang="es-ES">
              <a:solidFill>
                <a:prstClr val="white">
                  <a:shade val="50000"/>
                </a:prstClr>
              </a:solidFill>
            </a:endParaRPr>
          </a:p>
        </p:txBody>
      </p:sp>
      <p:sp>
        <p:nvSpPr>
          <p:cNvPr id="6" name="2 Marcador de pie de página"/>
          <p:cNvSpPr>
            <a:spLocks noGrp="1"/>
          </p:cNvSpPr>
          <p:nvPr>
            <p:ph type="ftr" sz="quarter" idx="11"/>
          </p:nvPr>
        </p:nvSpPr>
        <p:spPr/>
        <p:txBody>
          <a:bodyPr/>
          <a:lstStyle>
            <a:lvl1pPr>
              <a:defRPr/>
            </a:lvl1pPr>
          </a:lstStyle>
          <a:p>
            <a:pPr>
              <a:defRPr/>
            </a:pPr>
            <a:endParaRPr lang="es-ES">
              <a:solidFill>
                <a:prstClr val="white">
                  <a:shade val="50000"/>
                </a:prstClr>
              </a:solidFill>
            </a:endParaRPr>
          </a:p>
        </p:txBody>
      </p:sp>
      <p:sp>
        <p:nvSpPr>
          <p:cNvPr id="7" name="22 Marcador de número de diapositiva"/>
          <p:cNvSpPr>
            <a:spLocks noGrp="1"/>
          </p:cNvSpPr>
          <p:nvPr>
            <p:ph type="sldNum" sz="quarter" idx="12"/>
          </p:nvPr>
        </p:nvSpPr>
        <p:spPr/>
        <p:txBody>
          <a:bodyPr/>
          <a:lstStyle>
            <a:lvl1pPr>
              <a:defRPr/>
            </a:lvl1pPr>
          </a:lstStyle>
          <a:p>
            <a:pPr>
              <a:defRPr/>
            </a:pPr>
            <a:fld id="{06707C24-FA8B-D14A-8BF0-8967AD48594C}" type="slidenum">
              <a:rPr lang="es-ES">
                <a:latin typeface="Book Antiqua"/>
              </a:rPr>
              <a:pPr>
                <a:defRPr/>
              </a:pPr>
              <a:t>‹Nº›</a:t>
            </a:fld>
            <a:endParaRPr lang="es-ES">
              <a:latin typeface="Book Antiqua"/>
            </a:endParaRPr>
          </a:p>
        </p:txBody>
      </p:sp>
    </p:spTree>
    <p:extLst>
      <p:ext uri="{BB962C8B-B14F-4D97-AF65-F5344CB8AC3E}">
        <p14:creationId xmlns:p14="http://schemas.microsoft.com/office/powerpoint/2010/main" val="2135989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s-ES" noProof="0" smtClean="0"/>
              <a:t>Haga clic en el icono para agregar una imagen</a:t>
            </a:r>
            <a:endParaRPr lang="en-US" noProof="0" dirty="0"/>
          </a:p>
        </p:txBody>
      </p:sp>
      <p:sp>
        <p:nvSpPr>
          <p:cNvPr id="4" name="3 Marcador de texto"/>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s-ES" smtClean="0"/>
              <a:t>Haga clic para modificar el estilo de texto del patrón</a:t>
            </a:r>
          </a:p>
        </p:txBody>
      </p:sp>
      <p:sp>
        <p:nvSpPr>
          <p:cNvPr id="5" name="13 Marcador de fecha"/>
          <p:cNvSpPr>
            <a:spLocks noGrp="1"/>
          </p:cNvSpPr>
          <p:nvPr>
            <p:ph type="dt" sz="half" idx="10"/>
          </p:nvPr>
        </p:nvSpPr>
        <p:spPr/>
        <p:txBody>
          <a:bodyPr/>
          <a:lstStyle>
            <a:lvl1pPr>
              <a:defRPr/>
            </a:lvl1pPr>
          </a:lstStyle>
          <a:p>
            <a:pPr>
              <a:defRPr/>
            </a:pPr>
            <a:endParaRPr lang="es-ES">
              <a:solidFill>
                <a:prstClr val="white">
                  <a:shade val="50000"/>
                </a:prstClr>
              </a:solidFill>
            </a:endParaRPr>
          </a:p>
        </p:txBody>
      </p:sp>
      <p:sp>
        <p:nvSpPr>
          <p:cNvPr id="6" name="2 Marcador de pie de página"/>
          <p:cNvSpPr>
            <a:spLocks noGrp="1"/>
          </p:cNvSpPr>
          <p:nvPr>
            <p:ph type="ftr" sz="quarter" idx="11"/>
          </p:nvPr>
        </p:nvSpPr>
        <p:spPr/>
        <p:txBody>
          <a:bodyPr/>
          <a:lstStyle>
            <a:lvl1pPr>
              <a:defRPr/>
            </a:lvl1pPr>
          </a:lstStyle>
          <a:p>
            <a:pPr>
              <a:defRPr/>
            </a:pPr>
            <a:endParaRPr lang="es-ES">
              <a:solidFill>
                <a:prstClr val="white">
                  <a:shade val="50000"/>
                </a:prstClr>
              </a:solidFill>
            </a:endParaRPr>
          </a:p>
        </p:txBody>
      </p:sp>
      <p:sp>
        <p:nvSpPr>
          <p:cNvPr id="7" name="22 Marcador de número de diapositiva"/>
          <p:cNvSpPr>
            <a:spLocks noGrp="1"/>
          </p:cNvSpPr>
          <p:nvPr>
            <p:ph type="sldNum" sz="quarter" idx="12"/>
          </p:nvPr>
        </p:nvSpPr>
        <p:spPr/>
        <p:txBody>
          <a:bodyPr/>
          <a:lstStyle>
            <a:lvl1pPr>
              <a:defRPr/>
            </a:lvl1pPr>
          </a:lstStyle>
          <a:p>
            <a:pPr>
              <a:defRPr/>
            </a:pPr>
            <a:fld id="{FA99BB5E-E5EA-814C-B71A-905DFD5C6B98}" type="slidenum">
              <a:rPr lang="es-ES">
                <a:latin typeface="Book Antiqua"/>
              </a:rPr>
              <a:pPr>
                <a:defRPr/>
              </a:pPr>
              <a:t>‹Nº›</a:t>
            </a:fld>
            <a:endParaRPr lang="es-ES">
              <a:latin typeface="Book Antiqua"/>
            </a:endParaRPr>
          </a:p>
        </p:txBody>
      </p:sp>
    </p:spTree>
    <p:extLst>
      <p:ext uri="{BB962C8B-B14F-4D97-AF65-F5344CB8AC3E}">
        <p14:creationId xmlns:p14="http://schemas.microsoft.com/office/powerpoint/2010/main" val="1553673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endParaRPr lang="es-ES">
              <a:solidFill>
                <a:prstClr val="white">
                  <a:shade val="50000"/>
                </a:prstClr>
              </a:solidFill>
            </a:endParaRPr>
          </a:p>
        </p:txBody>
      </p:sp>
      <p:sp>
        <p:nvSpPr>
          <p:cNvPr id="5" name="2 Marcador de pie de página"/>
          <p:cNvSpPr>
            <a:spLocks noGrp="1"/>
          </p:cNvSpPr>
          <p:nvPr>
            <p:ph type="ftr" sz="quarter" idx="11"/>
          </p:nvPr>
        </p:nvSpPr>
        <p:spPr/>
        <p:txBody>
          <a:bodyPr/>
          <a:lstStyle>
            <a:lvl1pPr>
              <a:defRPr/>
            </a:lvl1pPr>
          </a:lstStyle>
          <a:p>
            <a:pPr>
              <a:defRPr/>
            </a:pPr>
            <a:endParaRPr lang="es-ES">
              <a:solidFill>
                <a:prstClr val="white">
                  <a:shade val="50000"/>
                </a:prstClr>
              </a:solidFill>
            </a:endParaRPr>
          </a:p>
        </p:txBody>
      </p:sp>
      <p:sp>
        <p:nvSpPr>
          <p:cNvPr id="6" name="22 Marcador de número de diapositiva"/>
          <p:cNvSpPr>
            <a:spLocks noGrp="1"/>
          </p:cNvSpPr>
          <p:nvPr>
            <p:ph type="sldNum" sz="quarter" idx="12"/>
          </p:nvPr>
        </p:nvSpPr>
        <p:spPr/>
        <p:txBody>
          <a:bodyPr/>
          <a:lstStyle>
            <a:lvl1pPr>
              <a:defRPr/>
            </a:lvl1pPr>
          </a:lstStyle>
          <a:p>
            <a:pPr>
              <a:defRPr/>
            </a:pPr>
            <a:fld id="{9FC36531-C254-9147-9FEA-EE92E5ED38E5}" type="slidenum">
              <a:rPr lang="es-ES">
                <a:latin typeface="Book Antiqua"/>
              </a:rPr>
              <a:pPr>
                <a:defRPr/>
              </a:pPr>
              <a:t>‹Nº›</a:t>
            </a:fld>
            <a:endParaRPr lang="es-ES">
              <a:latin typeface="Book Antiqua"/>
            </a:endParaRPr>
          </a:p>
        </p:txBody>
      </p:sp>
    </p:spTree>
    <p:extLst>
      <p:ext uri="{BB962C8B-B14F-4D97-AF65-F5344CB8AC3E}">
        <p14:creationId xmlns:p14="http://schemas.microsoft.com/office/powerpoint/2010/main" val="1296354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endParaRPr lang="es-ES">
              <a:solidFill>
                <a:prstClr val="white">
                  <a:shade val="50000"/>
                </a:prstClr>
              </a:solidFill>
            </a:endParaRPr>
          </a:p>
        </p:txBody>
      </p:sp>
      <p:sp>
        <p:nvSpPr>
          <p:cNvPr id="5" name="2 Marcador de pie de página"/>
          <p:cNvSpPr>
            <a:spLocks noGrp="1"/>
          </p:cNvSpPr>
          <p:nvPr>
            <p:ph type="ftr" sz="quarter" idx="11"/>
          </p:nvPr>
        </p:nvSpPr>
        <p:spPr/>
        <p:txBody>
          <a:bodyPr/>
          <a:lstStyle>
            <a:lvl1pPr>
              <a:defRPr/>
            </a:lvl1pPr>
          </a:lstStyle>
          <a:p>
            <a:pPr>
              <a:defRPr/>
            </a:pPr>
            <a:endParaRPr lang="es-ES">
              <a:solidFill>
                <a:prstClr val="white">
                  <a:shade val="50000"/>
                </a:prstClr>
              </a:solidFill>
            </a:endParaRPr>
          </a:p>
        </p:txBody>
      </p:sp>
      <p:sp>
        <p:nvSpPr>
          <p:cNvPr id="6" name="22 Marcador de número de diapositiva"/>
          <p:cNvSpPr>
            <a:spLocks noGrp="1"/>
          </p:cNvSpPr>
          <p:nvPr>
            <p:ph type="sldNum" sz="quarter" idx="12"/>
          </p:nvPr>
        </p:nvSpPr>
        <p:spPr/>
        <p:txBody>
          <a:bodyPr/>
          <a:lstStyle>
            <a:lvl1pPr>
              <a:defRPr/>
            </a:lvl1pPr>
          </a:lstStyle>
          <a:p>
            <a:pPr>
              <a:defRPr/>
            </a:pPr>
            <a:fld id="{E3AF3E0D-3AAC-A045-8A82-8D673AC78DE5}" type="slidenum">
              <a:rPr lang="es-ES">
                <a:latin typeface="Book Antiqua"/>
              </a:rPr>
              <a:pPr>
                <a:defRPr/>
              </a:pPr>
              <a:t>‹Nº›</a:t>
            </a:fld>
            <a:endParaRPr lang="es-ES">
              <a:latin typeface="Book Antiqua"/>
            </a:endParaRPr>
          </a:p>
        </p:txBody>
      </p:sp>
    </p:spTree>
    <p:extLst>
      <p:ext uri="{BB962C8B-B14F-4D97-AF65-F5344CB8AC3E}">
        <p14:creationId xmlns:p14="http://schemas.microsoft.com/office/powerpoint/2010/main" val="1259949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457200" y="6251575"/>
            <a:ext cx="2133600" cy="476250"/>
          </a:xfrm>
        </p:spPr>
        <p:txBody>
          <a:bodyPr/>
          <a:lstStyle>
            <a:lvl1pPr>
              <a:defRPr/>
            </a:lvl1pPr>
          </a:lstStyle>
          <a:p>
            <a:pPr>
              <a:defRPr/>
            </a:pPr>
            <a:endParaRPr lang="es-ES_tradnl">
              <a:solidFill>
                <a:prstClr val="white">
                  <a:shade val="50000"/>
                </a:prstClr>
              </a:solidFill>
            </a:endParaRPr>
          </a:p>
        </p:txBody>
      </p:sp>
      <p:sp>
        <p:nvSpPr>
          <p:cNvPr id="6" name="5 Marcador de número de diapositiva"/>
          <p:cNvSpPr>
            <a:spLocks noGrp="1"/>
          </p:cNvSpPr>
          <p:nvPr>
            <p:ph type="sldNum" sz="quarter" idx="11"/>
          </p:nvPr>
        </p:nvSpPr>
        <p:spPr>
          <a:xfrm>
            <a:off x="6553200" y="6248400"/>
            <a:ext cx="2133600" cy="476250"/>
          </a:xfrm>
        </p:spPr>
        <p:txBody>
          <a:bodyPr/>
          <a:lstStyle>
            <a:lvl1pPr>
              <a:defRPr/>
            </a:lvl1pPr>
          </a:lstStyle>
          <a:p>
            <a:pPr>
              <a:defRPr/>
            </a:pPr>
            <a:fld id="{AC2C39A9-D357-694D-98F4-583CBE746B8A}" type="slidenum">
              <a:rPr lang="es-ES_tradnl">
                <a:latin typeface="Book Antiqua"/>
              </a:rPr>
              <a:pPr>
                <a:defRPr/>
              </a:pPr>
              <a:t>‹Nº›</a:t>
            </a:fld>
            <a:endParaRPr lang="es-ES_tradnl">
              <a:latin typeface="Book Antiqua"/>
            </a:endParaRPr>
          </a:p>
        </p:txBody>
      </p:sp>
      <p:sp>
        <p:nvSpPr>
          <p:cNvPr id="7" name="6 Marcador de pie de página"/>
          <p:cNvSpPr>
            <a:spLocks noGrp="1"/>
          </p:cNvSpPr>
          <p:nvPr>
            <p:ph type="ftr" sz="quarter" idx="12"/>
          </p:nvPr>
        </p:nvSpPr>
        <p:spPr>
          <a:xfrm>
            <a:off x="3124200" y="6248400"/>
            <a:ext cx="2895600" cy="476250"/>
          </a:xfrm>
        </p:spPr>
        <p:txBody>
          <a:bodyPr/>
          <a:lstStyle>
            <a:lvl1pPr>
              <a:defRPr/>
            </a:lvl1pPr>
          </a:lstStyle>
          <a:p>
            <a:pPr>
              <a:defRPr/>
            </a:pPr>
            <a:endParaRPr lang="es-ES_tradnl">
              <a:solidFill>
                <a:prstClr val="white">
                  <a:shade val="50000"/>
                </a:prstClr>
              </a:solidFill>
            </a:endParaRPr>
          </a:p>
        </p:txBody>
      </p:sp>
    </p:spTree>
    <p:extLst>
      <p:ext uri="{BB962C8B-B14F-4D97-AF65-F5344CB8AC3E}">
        <p14:creationId xmlns:p14="http://schemas.microsoft.com/office/powerpoint/2010/main" val="320008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s-ES_trad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A32AAC31-FBF1-F043-B119-AF132525F898}" type="datetimeFigureOut">
              <a:rPr lang="en-US" smtClean="0"/>
              <a:t>11/13/2015</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B7ECF02B-0D22-8B45-B527-48F49415CAFC}" type="slidenum">
              <a:rPr lang="es-ES_tradnl" smtClean="0"/>
              <a:t>‹Nº›</a:t>
            </a:fld>
            <a:endParaRPr lang="es-ES_tradnl"/>
          </a:p>
        </p:txBody>
      </p:sp>
    </p:spTree>
    <p:extLst>
      <p:ext uri="{BB962C8B-B14F-4D97-AF65-F5344CB8AC3E}">
        <p14:creationId xmlns:p14="http://schemas.microsoft.com/office/powerpoint/2010/main" val="1937088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s-ES_trad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ES_trad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ES_tradnl"/>
          </a:p>
        </p:txBody>
      </p:sp>
      <p:sp>
        <p:nvSpPr>
          <p:cNvPr id="5" name="Date Placeholder 4"/>
          <p:cNvSpPr>
            <a:spLocks noGrp="1"/>
          </p:cNvSpPr>
          <p:nvPr>
            <p:ph type="dt" sz="half" idx="10"/>
          </p:nvPr>
        </p:nvSpPr>
        <p:spPr/>
        <p:txBody>
          <a:bodyPr/>
          <a:lstStyle/>
          <a:p>
            <a:fld id="{A32AAC31-FBF1-F043-B119-AF132525F898}" type="datetimeFigureOut">
              <a:rPr lang="en-US" smtClean="0"/>
              <a:t>11/13/2015</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B7ECF02B-0D22-8B45-B527-48F49415CAFC}" type="slidenum">
              <a:rPr lang="es-ES_tradnl" smtClean="0"/>
              <a:t>‹Nº›</a:t>
            </a:fld>
            <a:endParaRPr lang="es-ES_tradnl"/>
          </a:p>
        </p:txBody>
      </p:sp>
    </p:spTree>
    <p:extLst>
      <p:ext uri="{BB962C8B-B14F-4D97-AF65-F5344CB8AC3E}">
        <p14:creationId xmlns:p14="http://schemas.microsoft.com/office/powerpoint/2010/main" val="2842880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s-ES_trad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ES_trad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ES_tradnl"/>
          </a:p>
        </p:txBody>
      </p:sp>
      <p:sp>
        <p:nvSpPr>
          <p:cNvPr id="7" name="Date Placeholder 6"/>
          <p:cNvSpPr>
            <a:spLocks noGrp="1"/>
          </p:cNvSpPr>
          <p:nvPr>
            <p:ph type="dt" sz="half" idx="10"/>
          </p:nvPr>
        </p:nvSpPr>
        <p:spPr/>
        <p:txBody>
          <a:bodyPr/>
          <a:lstStyle/>
          <a:p>
            <a:fld id="{A32AAC31-FBF1-F043-B119-AF132525F898}" type="datetimeFigureOut">
              <a:rPr lang="en-US" smtClean="0"/>
              <a:t>11/13/2015</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B7ECF02B-0D22-8B45-B527-48F49415CAFC}" type="slidenum">
              <a:rPr lang="es-ES_tradnl" smtClean="0"/>
              <a:t>‹Nº›</a:t>
            </a:fld>
            <a:endParaRPr lang="es-ES_tradnl"/>
          </a:p>
        </p:txBody>
      </p:sp>
    </p:spTree>
    <p:extLst>
      <p:ext uri="{BB962C8B-B14F-4D97-AF65-F5344CB8AC3E}">
        <p14:creationId xmlns:p14="http://schemas.microsoft.com/office/powerpoint/2010/main" val="306644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s-ES_tradnl"/>
          </a:p>
        </p:txBody>
      </p:sp>
      <p:sp>
        <p:nvSpPr>
          <p:cNvPr id="3" name="Date Placeholder 2"/>
          <p:cNvSpPr>
            <a:spLocks noGrp="1"/>
          </p:cNvSpPr>
          <p:nvPr>
            <p:ph type="dt" sz="half" idx="10"/>
          </p:nvPr>
        </p:nvSpPr>
        <p:spPr/>
        <p:txBody>
          <a:bodyPr/>
          <a:lstStyle/>
          <a:p>
            <a:fld id="{A32AAC31-FBF1-F043-B119-AF132525F898}" type="datetimeFigureOut">
              <a:rPr lang="en-US" smtClean="0"/>
              <a:t>11/13/2015</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B7ECF02B-0D22-8B45-B527-48F49415CAFC}" type="slidenum">
              <a:rPr lang="es-ES_tradnl" smtClean="0"/>
              <a:t>‹Nº›</a:t>
            </a:fld>
            <a:endParaRPr lang="es-ES_tradnl"/>
          </a:p>
        </p:txBody>
      </p:sp>
    </p:spTree>
    <p:extLst>
      <p:ext uri="{BB962C8B-B14F-4D97-AF65-F5344CB8AC3E}">
        <p14:creationId xmlns:p14="http://schemas.microsoft.com/office/powerpoint/2010/main" val="2044175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AAC31-FBF1-F043-B119-AF132525F898}" type="datetimeFigureOut">
              <a:rPr lang="en-US" smtClean="0"/>
              <a:t>11/13/2015</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B7ECF02B-0D22-8B45-B527-48F49415CAFC}" type="slidenum">
              <a:rPr lang="es-ES_tradnl" smtClean="0"/>
              <a:t>‹Nº›</a:t>
            </a:fld>
            <a:endParaRPr lang="es-ES_tradnl"/>
          </a:p>
        </p:txBody>
      </p:sp>
    </p:spTree>
    <p:extLst>
      <p:ext uri="{BB962C8B-B14F-4D97-AF65-F5344CB8AC3E}">
        <p14:creationId xmlns:p14="http://schemas.microsoft.com/office/powerpoint/2010/main" val="983528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s-ES_trad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ES_trad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A32AAC31-FBF1-F043-B119-AF132525F898}" type="datetimeFigureOut">
              <a:rPr lang="en-US" smtClean="0"/>
              <a:t>11/13/2015</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B7ECF02B-0D22-8B45-B527-48F49415CAFC}" type="slidenum">
              <a:rPr lang="es-ES_tradnl" smtClean="0"/>
              <a:t>‹Nº›</a:t>
            </a:fld>
            <a:endParaRPr lang="es-ES_tradnl"/>
          </a:p>
        </p:txBody>
      </p:sp>
    </p:spTree>
    <p:extLst>
      <p:ext uri="{BB962C8B-B14F-4D97-AF65-F5344CB8AC3E}">
        <p14:creationId xmlns:p14="http://schemas.microsoft.com/office/powerpoint/2010/main" val="1374563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s-ES_trad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A32AAC31-FBF1-F043-B119-AF132525F898}" type="datetimeFigureOut">
              <a:rPr lang="en-US" smtClean="0"/>
              <a:t>11/13/2015</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B7ECF02B-0D22-8B45-B527-48F49415CAFC}" type="slidenum">
              <a:rPr lang="es-ES_tradnl" smtClean="0"/>
              <a:t>‹Nº›</a:t>
            </a:fld>
            <a:endParaRPr lang="es-ES_tradnl"/>
          </a:p>
        </p:txBody>
      </p:sp>
    </p:spTree>
    <p:extLst>
      <p:ext uri="{BB962C8B-B14F-4D97-AF65-F5344CB8AC3E}">
        <p14:creationId xmlns:p14="http://schemas.microsoft.com/office/powerpoint/2010/main" val="1385444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Click to edit Master title style</a:t>
            </a:r>
            <a:endParaRPr lang="es-ES_tradn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ES_trad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AAC31-FBF1-F043-B119-AF132525F898}" type="datetimeFigureOut">
              <a:rPr lang="en-US" smtClean="0"/>
              <a:t>11/13/2015</a:t>
            </a:fld>
            <a:endParaRPr lang="es-ES_tradn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CF02B-0D22-8B45-B527-48F49415CAFC}" type="slidenum">
              <a:rPr lang="es-ES_tradnl" smtClean="0"/>
              <a:t>‹Nº›</a:t>
            </a:fld>
            <a:endParaRPr lang="es-ES_tradnl"/>
          </a:p>
        </p:txBody>
      </p:sp>
    </p:spTree>
    <p:extLst>
      <p:ext uri="{BB962C8B-B14F-4D97-AF65-F5344CB8AC3E}">
        <p14:creationId xmlns:p14="http://schemas.microsoft.com/office/powerpoint/2010/main" val="2634741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74123"/>
        </a:solidFill>
        <a:effectLst/>
      </p:bgPr>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sp3d prstMaterial="softEdge">
              <a:bevelT w="38100" h="38100"/>
            </a:sp3d>
          </a:bodyPr>
          <a:lstStyle/>
          <a:p>
            <a:pPr lvl="0"/>
            <a:r>
              <a:rPr lang="es-ES"/>
              <a:t>Haga clic para modificar el estilo de título del patrón</a:t>
            </a:r>
            <a:endParaRPr lang="en-US"/>
          </a:p>
        </p:txBody>
      </p:sp>
      <p:sp>
        <p:nvSpPr>
          <p:cNvPr id="1027" name="12 Marcador de texto"/>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4" name="13 Marcador de fecha"/>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Sylfaen" pitchFamily="18" charset="0"/>
                <a:ea typeface="+mn-ea"/>
                <a:cs typeface="Arial" pitchFamily="34" charset="0"/>
              </a:defRPr>
            </a:lvl1pPr>
          </a:lstStyle>
          <a:p>
            <a:pPr defTabSz="914400" fontAlgn="base">
              <a:spcBef>
                <a:spcPct val="0"/>
              </a:spcBef>
              <a:spcAft>
                <a:spcPct val="0"/>
              </a:spcAft>
              <a:defRPr/>
            </a:pPr>
            <a:endParaRPr lang="es-ES">
              <a:solidFill>
                <a:prstClr val="white">
                  <a:shade val="50000"/>
                </a:prstClr>
              </a:solidFill>
            </a:endParaRPr>
          </a:p>
        </p:txBody>
      </p:sp>
      <p:sp>
        <p:nvSpPr>
          <p:cNvPr id="3" name="2 Marcador de pie de página"/>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Sylfaen" pitchFamily="18" charset="0"/>
                <a:ea typeface="+mn-ea"/>
                <a:cs typeface="Arial" pitchFamily="34" charset="0"/>
              </a:defRPr>
            </a:lvl1pPr>
          </a:lstStyle>
          <a:p>
            <a:pPr defTabSz="914400" fontAlgn="base">
              <a:spcBef>
                <a:spcPct val="0"/>
              </a:spcBef>
              <a:spcAft>
                <a:spcPct val="0"/>
              </a:spcAft>
              <a:defRPr/>
            </a:pPr>
            <a:endParaRPr lang="es-ES">
              <a:solidFill>
                <a:prstClr val="white">
                  <a:shade val="50000"/>
                </a:prstClr>
              </a:solidFill>
            </a:endParaRPr>
          </a:p>
        </p:txBody>
      </p:sp>
      <p:sp>
        <p:nvSpPr>
          <p:cNvPr id="23" name="22 Marcador de número de diapositiva"/>
          <p:cNvSpPr>
            <a:spLocks noGrp="1"/>
          </p:cNvSpPr>
          <p:nvPr>
            <p:ph type="sldNum" sz="quarter" idx="4"/>
          </p:nvPr>
        </p:nvSpPr>
        <p:spPr>
          <a:xfrm>
            <a:off x="7924800" y="6416675"/>
            <a:ext cx="7620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BCBCBC"/>
                </a:solidFill>
                <a:cs typeface="Arial" charset="0"/>
              </a:defRPr>
            </a:lvl1pPr>
          </a:lstStyle>
          <a:p>
            <a:pPr defTabSz="914400" fontAlgn="base">
              <a:spcBef>
                <a:spcPct val="0"/>
              </a:spcBef>
              <a:spcAft>
                <a:spcPct val="0"/>
              </a:spcAft>
              <a:defRPr/>
            </a:pPr>
            <a:fld id="{A511E25E-D1C3-2C4E-A8EB-BABA1E2F4D4D}" type="slidenum">
              <a:rPr lang="es-ES">
                <a:latin typeface="Sylfaen" charset="0"/>
                <a:ea typeface="ＭＳ Ｐゴシック" charset="0"/>
              </a:rPr>
              <a:pPr defTabSz="914400" fontAlgn="base">
                <a:spcBef>
                  <a:spcPct val="0"/>
                </a:spcBef>
                <a:spcAft>
                  <a:spcPct val="0"/>
                </a:spcAft>
                <a:defRPr/>
              </a:pPr>
              <a:t>‹Nº›</a:t>
            </a:fld>
            <a:endParaRPr lang="es-ES">
              <a:latin typeface="Sylfaen" charset="0"/>
              <a:ea typeface="ＭＳ Ｐゴシック" charset="0"/>
            </a:endParaRPr>
          </a:p>
        </p:txBody>
      </p:sp>
    </p:spTree>
    <p:extLst>
      <p:ext uri="{BB962C8B-B14F-4D97-AF65-F5344CB8AC3E}">
        <p14:creationId xmlns:p14="http://schemas.microsoft.com/office/powerpoint/2010/main" val="466094483"/>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ＭＳ Ｐゴシック" charset="0"/>
        </a:defRPr>
      </a:lvl1pPr>
      <a:lvl2pPr algn="ctr" rtl="0" eaLnBrk="0" fontAlgn="base" hangingPunct="0">
        <a:spcBef>
          <a:spcPct val="0"/>
        </a:spcBef>
        <a:spcAft>
          <a:spcPct val="0"/>
        </a:spcAft>
        <a:defRPr sz="4100" b="1">
          <a:solidFill>
            <a:schemeClr val="tx1"/>
          </a:solidFill>
          <a:latin typeface="Lucida Sans" pitchFamily="34" charset="0"/>
          <a:ea typeface="ＭＳ Ｐゴシック" charset="0"/>
          <a:cs typeface="ＭＳ Ｐゴシック" charset="0"/>
        </a:defRPr>
      </a:lvl2pPr>
      <a:lvl3pPr algn="ctr" rtl="0" eaLnBrk="0" fontAlgn="base" hangingPunct="0">
        <a:spcBef>
          <a:spcPct val="0"/>
        </a:spcBef>
        <a:spcAft>
          <a:spcPct val="0"/>
        </a:spcAft>
        <a:defRPr sz="4100" b="1">
          <a:solidFill>
            <a:schemeClr val="tx1"/>
          </a:solidFill>
          <a:latin typeface="Lucida Sans" pitchFamily="34" charset="0"/>
          <a:ea typeface="ＭＳ Ｐゴシック" charset="0"/>
          <a:cs typeface="ＭＳ Ｐゴシック" charset="0"/>
        </a:defRPr>
      </a:lvl3pPr>
      <a:lvl4pPr algn="ctr" rtl="0" eaLnBrk="0" fontAlgn="base" hangingPunct="0">
        <a:spcBef>
          <a:spcPct val="0"/>
        </a:spcBef>
        <a:spcAft>
          <a:spcPct val="0"/>
        </a:spcAft>
        <a:defRPr sz="4100" b="1">
          <a:solidFill>
            <a:schemeClr val="tx1"/>
          </a:solidFill>
          <a:latin typeface="Lucida Sans" pitchFamily="34" charset="0"/>
          <a:ea typeface="ＭＳ Ｐゴシック" charset="0"/>
          <a:cs typeface="ＭＳ Ｐゴシック" charset="0"/>
        </a:defRPr>
      </a:lvl4pPr>
      <a:lvl5pPr algn="ctr" rtl="0" eaLnBrk="0" fontAlgn="base" hangingPunct="0">
        <a:spcBef>
          <a:spcPct val="0"/>
        </a:spcBef>
        <a:spcAft>
          <a:spcPct val="0"/>
        </a:spcAft>
        <a:defRPr sz="4100" b="1">
          <a:solidFill>
            <a:schemeClr val="tx1"/>
          </a:solidFill>
          <a:latin typeface="Lucida Sans" pitchFamily="34" charset="0"/>
          <a:ea typeface="ＭＳ Ｐゴシック" charset="0"/>
          <a:cs typeface="ＭＳ Ｐゴシック"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charset="0"/>
        <a:buChar char=""/>
        <a:defRPr sz="2800" kern="1200">
          <a:solidFill>
            <a:schemeClr val="tx1"/>
          </a:solidFill>
          <a:latin typeface="+mn-lt"/>
          <a:ea typeface="ＭＳ Ｐゴシック" charset="0"/>
          <a:cs typeface="ＭＳ Ｐゴシック" charset="0"/>
        </a:defRPr>
      </a:lvl1pPr>
      <a:lvl2pPr marL="868363" indent="-282575" algn="l" rtl="0" eaLnBrk="0" fontAlgn="base" hangingPunct="0">
        <a:spcBef>
          <a:spcPct val="20000"/>
        </a:spcBef>
        <a:spcAft>
          <a:spcPct val="0"/>
        </a:spcAft>
        <a:buClr>
          <a:schemeClr val="tx1"/>
        </a:buClr>
        <a:buSzPct val="80000"/>
        <a:buFont typeface="Wingdings 2" charset="0"/>
        <a:buChar char=""/>
        <a:defRPr sz="2400" kern="1200">
          <a:solidFill>
            <a:schemeClr val="tx1"/>
          </a:solidFill>
          <a:latin typeface="+mn-lt"/>
          <a:ea typeface="ＭＳ Ｐゴシック" charset="0"/>
          <a:cs typeface="+mn-cs"/>
        </a:defRPr>
      </a:lvl2pPr>
      <a:lvl3pPr marL="1133475" indent="-228600" algn="l" rtl="0" eaLnBrk="0" fontAlgn="base" hangingPunct="0">
        <a:spcBef>
          <a:spcPct val="20000"/>
        </a:spcBef>
        <a:spcAft>
          <a:spcPct val="0"/>
        </a:spcAft>
        <a:buClr>
          <a:schemeClr val="tx1"/>
        </a:buClr>
        <a:buSzPct val="95000"/>
        <a:buFont typeface="Wingdings" charset="0"/>
        <a:buChar char=""/>
        <a:defRPr sz="2200" kern="1200">
          <a:solidFill>
            <a:schemeClr val="tx1"/>
          </a:solidFill>
          <a:latin typeface="+mn-lt"/>
          <a:ea typeface="ＭＳ Ｐゴシック" charset="0"/>
          <a:cs typeface="+mn-cs"/>
        </a:defRPr>
      </a:lvl3pPr>
      <a:lvl4pPr marL="1352550" indent="-182563" algn="l" rtl="0" eaLnBrk="0" fontAlgn="base" hangingPunct="0">
        <a:spcBef>
          <a:spcPct val="20000"/>
        </a:spcBef>
        <a:spcAft>
          <a:spcPct val="0"/>
        </a:spcAft>
        <a:buClr>
          <a:schemeClr val="tx1"/>
        </a:buClr>
        <a:buSzPct val="100000"/>
        <a:buFont typeface="Wingdings 3" charset="0"/>
        <a:buChar char=""/>
        <a:defRPr sz="2000" kern="1200">
          <a:solidFill>
            <a:schemeClr val="tx1"/>
          </a:solidFill>
          <a:latin typeface="+mn-lt"/>
          <a:ea typeface="ＭＳ Ｐゴシック" charset="0"/>
          <a:cs typeface="+mn-cs"/>
        </a:defRPr>
      </a:lvl4pPr>
      <a:lvl5pPr marL="1544638" indent="-182563" algn="l" rtl="0" eaLnBrk="0" fontAlgn="base" hangingPunct="0">
        <a:spcBef>
          <a:spcPct val="20000"/>
        </a:spcBef>
        <a:spcAft>
          <a:spcPct val="0"/>
        </a:spcAft>
        <a:buClr>
          <a:schemeClr val="tx1"/>
        </a:buClr>
        <a:buFont typeface="Wingdings 2" charset="0"/>
        <a:buChar char=""/>
        <a:defRPr sz="2000" kern="1200">
          <a:solidFill>
            <a:schemeClr val="tx1"/>
          </a:solidFill>
          <a:latin typeface="+mn-lt"/>
          <a:ea typeface="ＭＳ Ｐゴシック" charset="0"/>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7.xml"/><Relationship Id="rId5" Type="http://schemas.openxmlformats.org/officeDocument/2006/relationships/image" Target="../media/image228.png"/><Relationship Id="rId4" Type="http://schemas.openxmlformats.org/officeDocument/2006/relationships/image" Target="../media/image227.png"/></Relationships>
</file>

<file path=ppt/slides/_rels/slide10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7.xml"/><Relationship Id="rId4" Type="http://schemas.openxmlformats.org/officeDocument/2006/relationships/image" Target="../media/image231.png"/></Relationships>
</file>

<file path=ppt/slides/_rels/slide10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jpeg"/><Relationship Id="rId1" Type="http://schemas.openxmlformats.org/officeDocument/2006/relationships/slideLayout" Target="../slideLayouts/slideLayout7.xml"/><Relationship Id="rId5" Type="http://schemas.openxmlformats.org/officeDocument/2006/relationships/image" Target="../media/image235.png"/><Relationship Id="rId4" Type="http://schemas.openxmlformats.org/officeDocument/2006/relationships/image" Target="../media/image234.png"/></Relationships>
</file>

<file path=ppt/slides/_rels/slide10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jpeg"/><Relationship Id="rId1" Type="http://schemas.openxmlformats.org/officeDocument/2006/relationships/slideLayout" Target="../slideLayouts/slideLayout7.xml"/><Relationship Id="rId4" Type="http://schemas.openxmlformats.org/officeDocument/2006/relationships/image" Target="../media/image238.png"/></Relationships>
</file>

<file path=ppt/slides/_rels/slide10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7.xml"/><Relationship Id="rId4" Type="http://schemas.openxmlformats.org/officeDocument/2006/relationships/image" Target="../media/image241.png"/></Relationships>
</file>

<file path=ppt/slides/_rels/slide10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6.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 Id="rId4" Type="http://schemas.openxmlformats.org/officeDocument/2006/relationships/image" Target="../media/image247.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8.png"/><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tiff"/><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es/url?sa=i&amp;rct=j&amp;q=&amp;esrc=s&amp;frm=1&amp;source=images&amp;cd=&amp;docid=FxpUGjIusvvC1M&amp;tbnid=Y2flrXjF8UEOTM:&amp;ved=0CAUQjRw&amp;url=http://www.tumblr.com/tagged/wheres%20wally?before=19&amp;ei=zWNuUdGmGOqm0AXT0YHwBg&amp;bvm=bv.45368065,d.ZG4&amp;psig=AFQjCNHe8Nlpb59sqTnzuoGeyxMFD2AXpw&amp;ust=1366275399368722" TargetMode="External"/><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es/url?sa=i&amp;rct=j&amp;q=&amp;esrc=s&amp;frm=1&amp;source=images&amp;cd=&amp;docid=FxpUGjIusvvC1M&amp;tbnid=Y2flrXjF8UEOTM:&amp;ved=0CAUQjRw&amp;url=http://www.tumblr.com/tagged/wheres%20wally?before=19&amp;ei=zWNuUdGmGOqm0AXT0YHwBg&amp;bvm=bv.45368065,d.ZG4&amp;psig=AFQjCNHe8Nlpb59sqTnzuoGeyxMFD2AXpw&amp;ust=1366275399368722" TargetMode="External"/><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es/url?sa=i&amp;rct=j&amp;q=&amp;esrc=s&amp;frm=1&amp;source=images&amp;cd=&amp;docid=FxpUGjIusvvC1M&amp;tbnid=Y2flrXjF8UEOTM:&amp;ved=0CAUQjRw&amp;url=http://www.tumblr.com/tagged/wheres%20wally?before=19&amp;ei=zWNuUdGmGOqm0AXT0YHwBg&amp;bvm=bv.45368065,d.ZG4&amp;psig=AFQjCNHe8Nlpb59sqTnzuoGeyxMFD2AXpw&amp;ust=1366275399368722" TargetMode="External"/><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emf"/><Relationship Id="rId4" Type="http://schemas.openxmlformats.org/officeDocument/2006/relationships/image" Target="../media/image50.emf"/></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6.jpeg"/><Relationship Id="rId7" Type="http://schemas.openxmlformats.org/officeDocument/2006/relationships/oleObject" Target="../embeddings/Microsoft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8.jpeg"/><Relationship Id="rId4" Type="http://schemas.openxmlformats.org/officeDocument/2006/relationships/image" Target="../media/image77.jpeg"/></Relationships>
</file>

<file path=ppt/slides/_rels/slide4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90.emf"/><Relationship Id="rId5" Type="http://schemas.openxmlformats.org/officeDocument/2006/relationships/oleObject" Target="../embeddings/Microsoft_Word_97_-_2003_Document2.doc"/><Relationship Id="rId4" Type="http://schemas.openxmlformats.org/officeDocument/2006/relationships/oleObject" Target="../embeddings/oleObject2.bin"/></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emf"/><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6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68.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127.jpeg"/><Relationship Id="rId18" Type="http://schemas.openxmlformats.org/officeDocument/2006/relationships/image" Target="../media/image132.jpeg"/><Relationship Id="rId26" Type="http://schemas.openxmlformats.org/officeDocument/2006/relationships/image" Target="../media/image140.jpeg"/><Relationship Id="rId39" Type="http://schemas.openxmlformats.org/officeDocument/2006/relationships/image" Target="../media/image153.jpeg"/><Relationship Id="rId3" Type="http://schemas.openxmlformats.org/officeDocument/2006/relationships/image" Target="../media/image117.jpeg"/><Relationship Id="rId21" Type="http://schemas.openxmlformats.org/officeDocument/2006/relationships/image" Target="../media/image135.jpeg"/><Relationship Id="rId34" Type="http://schemas.openxmlformats.org/officeDocument/2006/relationships/image" Target="../media/image148.jpeg"/><Relationship Id="rId7" Type="http://schemas.openxmlformats.org/officeDocument/2006/relationships/image" Target="../media/image121.jpeg"/><Relationship Id="rId12" Type="http://schemas.openxmlformats.org/officeDocument/2006/relationships/image" Target="../media/image126.jpeg"/><Relationship Id="rId17" Type="http://schemas.openxmlformats.org/officeDocument/2006/relationships/image" Target="../media/image131.jpeg"/><Relationship Id="rId25" Type="http://schemas.openxmlformats.org/officeDocument/2006/relationships/image" Target="../media/image139.jpeg"/><Relationship Id="rId33" Type="http://schemas.openxmlformats.org/officeDocument/2006/relationships/image" Target="../media/image147.jpeg"/><Relationship Id="rId38" Type="http://schemas.openxmlformats.org/officeDocument/2006/relationships/image" Target="../media/image152.jpeg"/><Relationship Id="rId2" Type="http://schemas.openxmlformats.org/officeDocument/2006/relationships/image" Target="../media/image116.jpeg"/><Relationship Id="rId16" Type="http://schemas.openxmlformats.org/officeDocument/2006/relationships/image" Target="../media/image130.jpeg"/><Relationship Id="rId20" Type="http://schemas.openxmlformats.org/officeDocument/2006/relationships/image" Target="../media/image134.jpeg"/><Relationship Id="rId29" Type="http://schemas.openxmlformats.org/officeDocument/2006/relationships/image" Target="../media/image143.jpeg"/><Relationship Id="rId41" Type="http://schemas.openxmlformats.org/officeDocument/2006/relationships/image" Target="../media/image155.jpeg"/><Relationship Id="rId1" Type="http://schemas.openxmlformats.org/officeDocument/2006/relationships/slideLayout" Target="../slideLayouts/slideLayout7.xml"/><Relationship Id="rId6" Type="http://schemas.openxmlformats.org/officeDocument/2006/relationships/image" Target="../media/image120.jpeg"/><Relationship Id="rId11" Type="http://schemas.openxmlformats.org/officeDocument/2006/relationships/image" Target="../media/image125.jpeg"/><Relationship Id="rId24" Type="http://schemas.openxmlformats.org/officeDocument/2006/relationships/image" Target="../media/image138.jpeg"/><Relationship Id="rId32" Type="http://schemas.openxmlformats.org/officeDocument/2006/relationships/image" Target="../media/image146.jpeg"/><Relationship Id="rId37" Type="http://schemas.openxmlformats.org/officeDocument/2006/relationships/image" Target="../media/image151.jpeg"/><Relationship Id="rId40" Type="http://schemas.openxmlformats.org/officeDocument/2006/relationships/image" Target="../media/image154.jpeg"/><Relationship Id="rId5" Type="http://schemas.openxmlformats.org/officeDocument/2006/relationships/image" Target="../media/image119.jpeg"/><Relationship Id="rId15" Type="http://schemas.openxmlformats.org/officeDocument/2006/relationships/image" Target="../media/image129.jpeg"/><Relationship Id="rId23" Type="http://schemas.openxmlformats.org/officeDocument/2006/relationships/image" Target="../media/image137.jpeg"/><Relationship Id="rId28" Type="http://schemas.openxmlformats.org/officeDocument/2006/relationships/image" Target="../media/image142.jpeg"/><Relationship Id="rId36" Type="http://schemas.openxmlformats.org/officeDocument/2006/relationships/image" Target="../media/image150.jpeg"/><Relationship Id="rId10" Type="http://schemas.openxmlformats.org/officeDocument/2006/relationships/image" Target="../media/image124.jpeg"/><Relationship Id="rId19" Type="http://schemas.openxmlformats.org/officeDocument/2006/relationships/image" Target="../media/image133.jpeg"/><Relationship Id="rId31" Type="http://schemas.openxmlformats.org/officeDocument/2006/relationships/image" Target="../media/image145.jpeg"/><Relationship Id="rId4" Type="http://schemas.openxmlformats.org/officeDocument/2006/relationships/image" Target="../media/image118.jpeg"/><Relationship Id="rId9" Type="http://schemas.openxmlformats.org/officeDocument/2006/relationships/image" Target="../media/image123.jpeg"/><Relationship Id="rId14" Type="http://schemas.openxmlformats.org/officeDocument/2006/relationships/image" Target="../media/image128.jpeg"/><Relationship Id="rId22" Type="http://schemas.openxmlformats.org/officeDocument/2006/relationships/image" Target="../media/image136.jpeg"/><Relationship Id="rId27" Type="http://schemas.openxmlformats.org/officeDocument/2006/relationships/image" Target="../media/image141.jpeg"/><Relationship Id="rId30" Type="http://schemas.openxmlformats.org/officeDocument/2006/relationships/image" Target="../media/image144.jpeg"/><Relationship Id="rId35" Type="http://schemas.openxmlformats.org/officeDocument/2006/relationships/image" Target="../media/image149.jpeg"/></Relationships>
</file>

<file path=ppt/slides/_rels/slide6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4.jpeg"/><Relationship Id="rId4" Type="http://schemas.openxmlformats.org/officeDocument/2006/relationships/image" Target="../media/image163.jpeg"/></Relationships>
</file>

<file path=ppt/slides/_rels/slide7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167.png"/></Relationships>
</file>

<file path=ppt/slides/_rels/slide7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7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jpeg"/><Relationship Id="rId4" Type="http://schemas.openxmlformats.org/officeDocument/2006/relationships/image" Target="../media/image175.jpeg"/></Relationships>
</file>

<file path=ppt/slides/_rels/slide7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8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0.png"/><Relationship Id="rId4" Type="http://schemas.openxmlformats.org/officeDocument/2006/relationships/image" Target="../media/image189.png"/></Relationships>
</file>

<file path=ppt/slides/_rels/slide8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8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196.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slideLayout" Target="../slideLayouts/slideLayout7.xml"/><Relationship Id="rId4" Type="http://schemas.openxmlformats.org/officeDocument/2006/relationships/image" Target="../media/image200.emf"/></Relationships>
</file>

<file path=ppt/slides/_rels/slide95.xml.rels><?xml version="1.0" encoding="UTF-8" standalone="yes"?>
<Relationships xmlns="http://schemas.openxmlformats.org/package/2006/relationships"><Relationship Id="rId2" Type="http://schemas.openxmlformats.org/officeDocument/2006/relationships/image" Target="../media/image201.w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7.xml"/><Relationship Id="rId4" Type="http://schemas.openxmlformats.org/officeDocument/2006/relationships/image" Target="../media/image204.png"/></Relationships>
</file>

<file path=ppt/slides/_rels/slide97.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image" Target="../media/image205.jpeg"/><Relationship Id="rId1" Type="http://schemas.openxmlformats.org/officeDocument/2006/relationships/slideLayout" Target="../slideLayouts/slideLayout7.xml"/><Relationship Id="rId6" Type="http://schemas.openxmlformats.org/officeDocument/2006/relationships/image" Target="../media/image209.png"/><Relationship Id="rId5" Type="http://schemas.openxmlformats.org/officeDocument/2006/relationships/image" Target="../media/image208.jpeg"/><Relationship Id="rId10" Type="http://schemas.openxmlformats.org/officeDocument/2006/relationships/image" Target="../media/image213.png"/><Relationship Id="rId4" Type="http://schemas.openxmlformats.org/officeDocument/2006/relationships/image" Target="../media/image207.jpeg"/><Relationship Id="rId9" Type="http://schemas.openxmlformats.org/officeDocument/2006/relationships/image" Target="../media/image212.jpeg"/></Relationships>
</file>

<file path=ppt/slides/_rels/slide9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7.xml"/><Relationship Id="rId6" Type="http://schemas.openxmlformats.org/officeDocument/2006/relationships/image" Target="../media/image218.jpeg"/><Relationship Id="rId5" Type="http://schemas.openxmlformats.org/officeDocument/2006/relationships/image" Target="../media/image217.png"/><Relationship Id="rId4" Type="http://schemas.openxmlformats.org/officeDocument/2006/relationships/image" Target="../media/image216.png"/></Relationships>
</file>

<file path=ppt/slides/_rels/slide99.xml.rels><?xml version="1.0" encoding="UTF-8" standalone="yes"?>
<Relationships xmlns="http://schemas.openxmlformats.org/package/2006/relationships"><Relationship Id="rId3" Type="http://schemas.openxmlformats.org/officeDocument/2006/relationships/image" Target="../media/image220.jpeg"/><Relationship Id="rId7" Type="http://schemas.openxmlformats.org/officeDocument/2006/relationships/image" Target="../media/image224.jpeg"/><Relationship Id="rId2" Type="http://schemas.openxmlformats.org/officeDocument/2006/relationships/image" Target="../media/image219.png"/><Relationship Id="rId1" Type="http://schemas.openxmlformats.org/officeDocument/2006/relationships/slideLayout" Target="../slideLayouts/slideLayout7.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ptura de pantalla 2015-11-02 a las 22.21.0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0"/>
            <a:ext cx="3486726" cy="1284399"/>
          </a:xfrm>
          <a:prstGeom prst="rect">
            <a:avLst/>
          </a:prstGeom>
        </p:spPr>
      </p:pic>
      <p:sp>
        <p:nvSpPr>
          <p:cNvPr id="5" name="TextBox 4"/>
          <p:cNvSpPr txBox="1"/>
          <p:nvPr/>
        </p:nvSpPr>
        <p:spPr>
          <a:xfrm>
            <a:off x="3486728" y="0"/>
            <a:ext cx="5657273" cy="1200329"/>
          </a:xfrm>
          <a:prstGeom prst="rect">
            <a:avLst/>
          </a:prstGeom>
          <a:noFill/>
        </p:spPr>
        <p:txBody>
          <a:bodyPr wrap="square" rtlCol="0">
            <a:spAutoFit/>
          </a:bodyPr>
          <a:lstStyle/>
          <a:p>
            <a:pPr algn="r"/>
            <a:r>
              <a:rPr lang="es-ES" dirty="0"/>
              <a:t>¿ES NECESARIO LIMPIAR EL RÍO</a:t>
            </a:r>
            <a:r>
              <a:rPr lang="es-ES" dirty="0" smtClean="0"/>
              <a:t>?</a:t>
            </a:r>
            <a:endParaRPr lang="es-ES" dirty="0"/>
          </a:p>
          <a:p>
            <a:r>
              <a:rPr lang="es-ES" dirty="0" smtClean="0"/>
              <a:t>viernes, 13 de noviembre, en </a:t>
            </a:r>
            <a:r>
              <a:rPr lang="es-ES" dirty="0" err="1"/>
              <a:t>O</a:t>
            </a:r>
            <a:r>
              <a:rPr lang="es-ES" dirty="0" err="1" smtClean="0"/>
              <a:t>lba</a:t>
            </a:r>
            <a:endParaRPr lang="es-ES" dirty="0" smtClean="0"/>
          </a:p>
          <a:p>
            <a:r>
              <a:rPr lang="es-ES" dirty="0"/>
              <a:t>J</a:t>
            </a:r>
            <a:r>
              <a:rPr lang="es-ES" dirty="0" smtClean="0"/>
              <a:t>ornadas para debatir sobre los daños que pueden causar las riadas y las medidas para mitigarlos.</a:t>
            </a:r>
            <a:endParaRPr lang="es-ES" dirty="0"/>
          </a:p>
        </p:txBody>
      </p:sp>
      <p:sp>
        <p:nvSpPr>
          <p:cNvPr id="6" name="Rectangle 5"/>
          <p:cNvSpPr/>
          <p:nvPr/>
        </p:nvSpPr>
        <p:spPr>
          <a:xfrm>
            <a:off x="0" y="1284399"/>
            <a:ext cx="9144000" cy="4801314"/>
          </a:xfrm>
          <a:prstGeom prst="rect">
            <a:avLst/>
          </a:prstGeom>
        </p:spPr>
        <p:txBody>
          <a:bodyPr wrap="square">
            <a:spAutoFit/>
          </a:bodyPr>
          <a:lstStyle/>
          <a:p>
            <a:pPr algn="ctr"/>
            <a:r>
              <a:rPr lang="es-ES" sz="3200" b="1" dirty="0"/>
              <a:t>GESTIÓN DE CAUCES Y RESTAURACIÓN </a:t>
            </a:r>
            <a:r>
              <a:rPr lang="es-ES" sz="3200" b="1" dirty="0" smtClean="0"/>
              <a:t>FLUVIAL</a:t>
            </a:r>
          </a:p>
          <a:p>
            <a:pPr algn="ctr"/>
            <a:r>
              <a:rPr lang="es-ES" sz="3200" b="1" dirty="0" smtClean="0"/>
              <a:t>EL </a:t>
            </a:r>
            <a:r>
              <a:rPr lang="es-ES" sz="3200" b="1" dirty="0"/>
              <a:t>CASO DEL </a:t>
            </a:r>
            <a:r>
              <a:rPr lang="es-ES" sz="3200" b="1" dirty="0" smtClean="0"/>
              <a:t>MIJARES</a:t>
            </a:r>
          </a:p>
          <a:p>
            <a:pPr algn="ctr"/>
            <a:endParaRPr lang="es-ES" sz="3200" b="1" dirty="0"/>
          </a:p>
          <a:p>
            <a:pPr algn="ctr"/>
            <a:endParaRPr lang="es-ES" sz="3200" b="1" dirty="0" smtClean="0"/>
          </a:p>
          <a:p>
            <a:pPr algn="ctr"/>
            <a:endParaRPr lang="es-ES" b="1" dirty="0" smtClean="0"/>
          </a:p>
          <a:p>
            <a:pPr algn="ctr"/>
            <a:endParaRPr lang="es-ES" sz="3200" b="1" dirty="0" smtClean="0"/>
          </a:p>
          <a:p>
            <a:pPr algn="ctr"/>
            <a:endParaRPr lang="es-ES" sz="3200" b="1" dirty="0" smtClean="0"/>
          </a:p>
          <a:p>
            <a:pPr algn="ctr"/>
            <a:endParaRPr lang="es-ES" sz="3200" b="1" dirty="0"/>
          </a:p>
          <a:p>
            <a:pPr algn="ctr"/>
            <a:endParaRPr lang="es-ES" sz="3200" b="1" dirty="0" smtClean="0"/>
          </a:p>
          <a:p>
            <a:pPr algn="ctr"/>
            <a:r>
              <a:rPr lang="es-ES" sz="3200" b="1" dirty="0" smtClean="0"/>
              <a:t>Dr. Alfredo Ollero Ojeda</a:t>
            </a:r>
            <a:endParaRPr lang="es-ES_tradnl" sz="3200" b="1" dirty="0"/>
          </a:p>
        </p:txBody>
      </p:sp>
      <p:pic>
        <p:nvPicPr>
          <p:cNvPr id="7" name="Picture 1" descr="C:\Users\Usuario\Desktop\nuevo-logo-universida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5882" y="6165304"/>
            <a:ext cx="2295524" cy="692696"/>
          </a:xfrm>
          <a:prstGeom prst="rect">
            <a:avLst/>
          </a:prstGeom>
          <a:noFill/>
        </p:spPr>
      </p:pic>
      <p:pic>
        <p:nvPicPr>
          <p:cNvPr id="8" name="Picture 12" descr="http://cirefluvial.com/img/global/cabecera_logo.gif"/>
          <p:cNvPicPr>
            <a:picLocks noChangeAspect="1" noChangeArrowheads="1"/>
          </p:cNvPicPr>
          <p:nvPr/>
        </p:nvPicPr>
        <p:blipFill>
          <a:blip r:embed="rId4" cstate="print"/>
          <a:srcRect/>
          <a:stretch>
            <a:fillRect/>
          </a:stretch>
        </p:blipFill>
        <p:spPr bwMode="auto">
          <a:xfrm>
            <a:off x="5836654" y="6165305"/>
            <a:ext cx="2159584" cy="692696"/>
          </a:xfrm>
          <a:prstGeom prst="rect">
            <a:avLst/>
          </a:prstGeom>
          <a:noFill/>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5770" y="2314644"/>
            <a:ext cx="5374775" cy="3224864"/>
          </a:xfrm>
          <a:prstGeom prst="rect">
            <a:avLst/>
          </a:prstGeom>
        </p:spPr>
      </p:pic>
    </p:spTree>
    <p:extLst>
      <p:ext uri="{BB962C8B-B14F-4D97-AF65-F5344CB8AC3E}">
        <p14:creationId xmlns:p14="http://schemas.microsoft.com/office/powerpoint/2010/main" val="1872734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molinos 2003 (Miguel)"/>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41000"/>
                    </a14:imgEffect>
                    <a14:imgEffect>
                      <a14:brightnessContrast bright="29000" contrast="-23000"/>
                    </a14:imgEffect>
                  </a14:imgLayer>
                </a14:imgProps>
              </a:ext>
              <a:ext uri="{28A0092B-C50C-407E-A947-70E740481C1C}">
                <a14:useLocalDpi xmlns:a14="http://schemas.microsoft.com/office/drawing/2010/main"/>
              </a:ext>
            </a:extLst>
          </a:blip>
          <a:srcRect/>
          <a:stretch/>
        </p:blipFill>
        <p:spPr bwMode="auto">
          <a:xfrm>
            <a:off x="641" y="751638"/>
            <a:ext cx="9143359" cy="610636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0" y="1856"/>
            <a:ext cx="9144000" cy="6832639"/>
          </a:xfrm>
          <a:prstGeom prst="rect">
            <a:avLst/>
          </a:prstGeom>
        </p:spPr>
        <p:txBody>
          <a:bodyPr wrap="square">
            <a:spAutoFit/>
          </a:bodyPr>
          <a:lstStyle/>
          <a:p>
            <a:r>
              <a:rPr lang="es-ES" sz="2400" b="1" dirty="0" smtClean="0">
                <a:solidFill>
                  <a:prstClr val="black"/>
                </a:solidFill>
              </a:rPr>
              <a:t>Respetar </a:t>
            </a:r>
            <a:r>
              <a:rPr lang="es-ES" sz="2400" b="1" dirty="0">
                <a:solidFill>
                  <a:prstClr val="black"/>
                </a:solidFill>
              </a:rPr>
              <a:t>las crecidas y no impedirlas es una medida inteligente</a:t>
            </a:r>
            <a:r>
              <a:rPr lang="es-ES" sz="2400" dirty="0">
                <a:solidFill>
                  <a:prstClr val="black"/>
                </a:solidFill>
              </a:rPr>
              <a:t>.</a:t>
            </a:r>
          </a:p>
          <a:p>
            <a:endParaRPr lang="es-ES" dirty="0" smtClean="0">
              <a:solidFill>
                <a:prstClr val="black"/>
              </a:solidFill>
            </a:endParaRPr>
          </a:p>
          <a:p>
            <a:r>
              <a:rPr lang="es-ES" sz="2400" dirty="0" smtClean="0">
                <a:solidFill>
                  <a:prstClr val="black"/>
                </a:solidFill>
              </a:rPr>
              <a:t>Un </a:t>
            </a:r>
            <a:r>
              <a:rPr lang="es-ES" sz="2400" dirty="0">
                <a:solidFill>
                  <a:prstClr val="black"/>
                </a:solidFill>
              </a:rPr>
              <a:t>río </a:t>
            </a:r>
            <a:r>
              <a:rPr lang="es-ES" sz="2400" dirty="0" smtClean="0">
                <a:solidFill>
                  <a:prstClr val="black"/>
                </a:solidFill>
              </a:rPr>
              <a:t>con todas </a:t>
            </a:r>
            <a:r>
              <a:rPr lang="es-ES" sz="2400" dirty="0">
                <a:solidFill>
                  <a:prstClr val="black"/>
                </a:solidFill>
              </a:rPr>
              <a:t>sus crecidas naturales está sano, </a:t>
            </a:r>
            <a:r>
              <a:rPr lang="es-ES" sz="2400" dirty="0" smtClean="0">
                <a:solidFill>
                  <a:prstClr val="black"/>
                </a:solidFill>
              </a:rPr>
              <a:t>funciona bien y nos </a:t>
            </a:r>
            <a:r>
              <a:rPr lang="es-ES" sz="2400" dirty="0">
                <a:solidFill>
                  <a:prstClr val="black"/>
                </a:solidFill>
              </a:rPr>
              <a:t>presta abundantes servicios. </a:t>
            </a:r>
            <a:r>
              <a:rPr lang="es-ES" sz="2400" dirty="0" smtClean="0">
                <a:solidFill>
                  <a:prstClr val="black"/>
                </a:solidFill>
              </a:rPr>
              <a:t>Pero </a:t>
            </a:r>
            <a:r>
              <a:rPr lang="es-ES" sz="2400" b="1" dirty="0" smtClean="0">
                <a:solidFill>
                  <a:prstClr val="black"/>
                </a:solidFill>
              </a:rPr>
              <a:t>un </a:t>
            </a:r>
            <a:r>
              <a:rPr lang="es-ES" sz="2400" b="1" dirty="0">
                <a:solidFill>
                  <a:prstClr val="black"/>
                </a:solidFill>
              </a:rPr>
              <a:t>río sin crecidas se muere como ecosistema </a:t>
            </a:r>
            <a:r>
              <a:rPr lang="es-ES" sz="2400" dirty="0">
                <a:solidFill>
                  <a:prstClr val="black"/>
                </a:solidFill>
              </a:rPr>
              <a:t>y no nos puede aportar </a:t>
            </a:r>
            <a:r>
              <a:rPr lang="es-ES" sz="2400" dirty="0" smtClean="0">
                <a:solidFill>
                  <a:prstClr val="black"/>
                </a:solidFill>
              </a:rPr>
              <a:t>nada. </a:t>
            </a:r>
          </a:p>
          <a:p>
            <a:endParaRPr lang="es-ES" dirty="0" smtClean="0">
              <a:solidFill>
                <a:prstClr val="black"/>
              </a:solidFill>
            </a:endParaRPr>
          </a:p>
          <a:p>
            <a:r>
              <a:rPr lang="es-ES" sz="2400" dirty="0" smtClean="0">
                <a:solidFill>
                  <a:prstClr val="black"/>
                </a:solidFill>
              </a:rPr>
              <a:t>En </a:t>
            </a:r>
            <a:r>
              <a:rPr lang="es-ES" sz="2400" b="1" dirty="0">
                <a:solidFill>
                  <a:prstClr val="black"/>
                </a:solidFill>
              </a:rPr>
              <a:t>ríos regulados </a:t>
            </a:r>
            <a:r>
              <a:rPr lang="es-ES" sz="2400" b="1" dirty="0" smtClean="0">
                <a:solidFill>
                  <a:prstClr val="black"/>
                </a:solidFill>
              </a:rPr>
              <a:t>con </a:t>
            </a:r>
            <a:r>
              <a:rPr lang="es-ES" sz="2400" b="1" dirty="0">
                <a:solidFill>
                  <a:prstClr val="black"/>
                </a:solidFill>
              </a:rPr>
              <a:t>embalses </a:t>
            </a:r>
            <a:r>
              <a:rPr lang="es-ES" sz="2400" dirty="0" smtClean="0">
                <a:solidFill>
                  <a:prstClr val="black"/>
                </a:solidFill>
              </a:rPr>
              <a:t>la reducción de crecidas en </a:t>
            </a:r>
            <a:r>
              <a:rPr lang="es-ES" sz="2400" dirty="0">
                <a:solidFill>
                  <a:prstClr val="black"/>
                </a:solidFill>
              </a:rPr>
              <a:t>número y caudal </a:t>
            </a:r>
            <a:r>
              <a:rPr lang="es-ES" sz="2400" dirty="0" smtClean="0">
                <a:solidFill>
                  <a:prstClr val="black"/>
                </a:solidFill>
              </a:rPr>
              <a:t>genera </a:t>
            </a:r>
            <a:r>
              <a:rPr lang="es-ES" sz="2400" dirty="0">
                <a:solidFill>
                  <a:prstClr val="black"/>
                </a:solidFill>
              </a:rPr>
              <a:t>numerosos efectos </a:t>
            </a:r>
            <a:r>
              <a:rPr lang="es-ES" sz="2400" dirty="0" smtClean="0">
                <a:solidFill>
                  <a:prstClr val="black"/>
                </a:solidFill>
              </a:rPr>
              <a:t>negativos a medio y largo plazo.</a:t>
            </a:r>
            <a:endParaRPr lang="es-ES" sz="2400" dirty="0">
              <a:solidFill>
                <a:prstClr val="black"/>
              </a:solidFill>
            </a:endParaRPr>
          </a:p>
          <a:p>
            <a:endParaRPr lang="es-ES" b="1" dirty="0" smtClean="0">
              <a:solidFill>
                <a:prstClr val="black"/>
              </a:solidFill>
            </a:endParaRPr>
          </a:p>
          <a:p>
            <a:endParaRPr lang="es-ES" sz="2400" b="1" dirty="0" smtClean="0">
              <a:solidFill>
                <a:prstClr val="black"/>
              </a:solidFill>
            </a:endParaRPr>
          </a:p>
          <a:p>
            <a:endParaRPr lang="es-ES" sz="2400" b="1" dirty="0" smtClean="0">
              <a:solidFill>
                <a:prstClr val="black"/>
              </a:solidFill>
            </a:endParaRPr>
          </a:p>
          <a:p>
            <a:endParaRPr lang="es-ES" sz="2400" b="1" dirty="0">
              <a:solidFill>
                <a:prstClr val="black"/>
              </a:solidFill>
            </a:endParaRPr>
          </a:p>
          <a:p>
            <a:endParaRPr lang="es-ES" sz="2400" b="1" dirty="0" smtClean="0">
              <a:solidFill>
                <a:prstClr val="black"/>
              </a:solidFill>
            </a:endParaRPr>
          </a:p>
          <a:p>
            <a:endParaRPr lang="es-ES" sz="2400" b="1" dirty="0">
              <a:solidFill>
                <a:prstClr val="black"/>
              </a:solidFill>
            </a:endParaRPr>
          </a:p>
          <a:p>
            <a:r>
              <a:rPr lang="es-ES" sz="2400" b="1" dirty="0" smtClean="0">
                <a:solidFill>
                  <a:prstClr val="black"/>
                </a:solidFill>
              </a:rPr>
              <a:t>Sin crecidas </a:t>
            </a:r>
            <a:r>
              <a:rPr lang="es-ES" sz="2400" b="1" dirty="0">
                <a:solidFill>
                  <a:prstClr val="black"/>
                </a:solidFill>
              </a:rPr>
              <a:t>los suelos de </a:t>
            </a:r>
            <a:r>
              <a:rPr lang="es-ES" sz="2400" b="1" dirty="0" smtClean="0">
                <a:solidFill>
                  <a:prstClr val="black"/>
                </a:solidFill>
              </a:rPr>
              <a:t>la huerta </a:t>
            </a:r>
            <a:r>
              <a:rPr lang="es-ES" sz="2400" b="1" dirty="0">
                <a:solidFill>
                  <a:prstClr val="black"/>
                </a:solidFill>
              </a:rPr>
              <a:t>se </a:t>
            </a:r>
            <a:r>
              <a:rPr lang="es-ES" sz="2400" b="1" dirty="0" smtClean="0">
                <a:solidFill>
                  <a:prstClr val="black"/>
                </a:solidFill>
              </a:rPr>
              <a:t>empobrecen</a:t>
            </a:r>
            <a:r>
              <a:rPr lang="es-ES" sz="2400" b="1" dirty="0">
                <a:solidFill>
                  <a:prstClr val="black"/>
                </a:solidFill>
              </a:rPr>
              <a:t>, los contaminantes se </a:t>
            </a:r>
            <a:r>
              <a:rPr lang="es-ES" sz="2400" b="1" dirty="0" smtClean="0">
                <a:solidFill>
                  <a:prstClr val="black"/>
                </a:solidFill>
              </a:rPr>
              <a:t>acumulan, </a:t>
            </a:r>
            <a:r>
              <a:rPr lang="es-ES" sz="2400" b="1" dirty="0">
                <a:solidFill>
                  <a:prstClr val="black"/>
                </a:solidFill>
              </a:rPr>
              <a:t>se </a:t>
            </a:r>
            <a:r>
              <a:rPr lang="es-ES" sz="2400" b="1" dirty="0" smtClean="0">
                <a:solidFill>
                  <a:prstClr val="black"/>
                </a:solidFill>
              </a:rPr>
              <a:t>modifica la </a:t>
            </a:r>
            <a:r>
              <a:rPr lang="es-ES" sz="2400" b="1" dirty="0">
                <a:solidFill>
                  <a:prstClr val="black"/>
                </a:solidFill>
              </a:rPr>
              <a:t>morfología de los </a:t>
            </a:r>
            <a:r>
              <a:rPr lang="es-ES" sz="2400" b="1" dirty="0" smtClean="0">
                <a:solidFill>
                  <a:prstClr val="black"/>
                </a:solidFill>
              </a:rPr>
              <a:t>cauces (simplificación y encajamiento), aumentan </a:t>
            </a:r>
            <a:r>
              <a:rPr lang="es-ES" sz="2400" b="1" dirty="0">
                <a:solidFill>
                  <a:prstClr val="black"/>
                </a:solidFill>
              </a:rPr>
              <a:t>las especies invasoras, las </a:t>
            </a:r>
            <a:r>
              <a:rPr lang="es-ES" sz="2400" b="1" dirty="0" smtClean="0">
                <a:solidFill>
                  <a:prstClr val="black"/>
                </a:solidFill>
              </a:rPr>
              <a:t>sequías son </a:t>
            </a:r>
            <a:r>
              <a:rPr lang="es-ES" sz="2400" b="1" dirty="0">
                <a:solidFill>
                  <a:prstClr val="black"/>
                </a:solidFill>
              </a:rPr>
              <a:t>más graves, los sedimentos </a:t>
            </a:r>
            <a:r>
              <a:rPr lang="es-ES" sz="2400" b="1" dirty="0" smtClean="0">
                <a:solidFill>
                  <a:prstClr val="black"/>
                </a:solidFill>
              </a:rPr>
              <a:t>son fijados </a:t>
            </a:r>
            <a:r>
              <a:rPr lang="es-ES" sz="2400" b="1" dirty="0">
                <a:solidFill>
                  <a:prstClr val="black"/>
                </a:solidFill>
              </a:rPr>
              <a:t>por </a:t>
            </a:r>
            <a:r>
              <a:rPr lang="es-ES" sz="2400" b="1" dirty="0" smtClean="0">
                <a:solidFill>
                  <a:prstClr val="black"/>
                </a:solidFill>
              </a:rPr>
              <a:t>vegetación </a:t>
            </a:r>
            <a:r>
              <a:rPr lang="es-ES" sz="2400" b="1" dirty="0">
                <a:solidFill>
                  <a:prstClr val="black"/>
                </a:solidFill>
              </a:rPr>
              <a:t>y </a:t>
            </a:r>
            <a:r>
              <a:rPr lang="es-ES" sz="2400" b="1" dirty="0" err="1" smtClean="0">
                <a:solidFill>
                  <a:prstClr val="black"/>
                </a:solidFill>
              </a:rPr>
              <a:t>macrófitos</a:t>
            </a:r>
            <a:r>
              <a:rPr lang="es-ES" sz="2400" b="1" dirty="0">
                <a:solidFill>
                  <a:prstClr val="black"/>
                </a:solidFill>
              </a:rPr>
              <a:t>,</a:t>
            </a:r>
            <a:r>
              <a:rPr lang="es-ES" sz="2400" b="1" dirty="0" smtClean="0">
                <a:solidFill>
                  <a:prstClr val="black"/>
                </a:solidFill>
              </a:rPr>
              <a:t> </a:t>
            </a:r>
            <a:r>
              <a:rPr lang="es-ES" sz="2400" b="1" dirty="0">
                <a:solidFill>
                  <a:prstClr val="black"/>
                </a:solidFill>
              </a:rPr>
              <a:t>no </a:t>
            </a:r>
            <a:r>
              <a:rPr lang="es-ES" sz="2400" b="1" dirty="0" smtClean="0">
                <a:solidFill>
                  <a:prstClr val="black"/>
                </a:solidFill>
              </a:rPr>
              <a:t>pueden </a:t>
            </a:r>
            <a:r>
              <a:rPr lang="es-ES" sz="2400" b="1" dirty="0">
                <a:solidFill>
                  <a:prstClr val="black"/>
                </a:solidFill>
              </a:rPr>
              <a:t>avanzar aguas </a:t>
            </a:r>
            <a:r>
              <a:rPr lang="es-ES" sz="2400" b="1" dirty="0" smtClean="0">
                <a:solidFill>
                  <a:prstClr val="black"/>
                </a:solidFill>
              </a:rPr>
              <a:t>abajo, deltas y </a:t>
            </a:r>
            <a:r>
              <a:rPr lang="es-ES" sz="2400" b="1" dirty="0">
                <a:solidFill>
                  <a:prstClr val="black"/>
                </a:solidFill>
              </a:rPr>
              <a:t>playas </a:t>
            </a:r>
            <a:r>
              <a:rPr lang="es-ES" sz="2400" b="1" dirty="0" smtClean="0">
                <a:solidFill>
                  <a:prstClr val="black"/>
                </a:solidFill>
              </a:rPr>
              <a:t>son </a:t>
            </a:r>
            <a:r>
              <a:rPr lang="es-ES" sz="2400" b="1" dirty="0">
                <a:solidFill>
                  <a:prstClr val="black"/>
                </a:solidFill>
              </a:rPr>
              <a:t>invadidos por el </a:t>
            </a:r>
            <a:r>
              <a:rPr lang="es-ES" sz="2400" b="1" dirty="0" smtClean="0">
                <a:solidFill>
                  <a:prstClr val="black"/>
                </a:solidFill>
              </a:rPr>
              <a:t>mar.</a:t>
            </a:r>
            <a:endParaRPr lang="es-ES" sz="2400" b="1" dirty="0">
              <a:solidFill>
                <a:prstClr val="black"/>
              </a:solidFill>
            </a:endParaRPr>
          </a:p>
        </p:txBody>
      </p:sp>
    </p:spTree>
    <p:extLst>
      <p:ext uri="{BB962C8B-B14F-4D97-AF65-F5344CB8AC3E}">
        <p14:creationId xmlns:p14="http://schemas.microsoft.com/office/powerpoint/2010/main" val="10275580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200328"/>
          </a:xfrm>
          <a:prstGeom prst="rect">
            <a:avLst/>
          </a:prstGeom>
          <a:noFill/>
        </p:spPr>
        <p:txBody>
          <a:bodyPr wrap="square" rtlCol="0">
            <a:spAutoFit/>
          </a:bodyPr>
          <a:lstStyle/>
          <a:p>
            <a:pPr algn="ctr"/>
            <a:r>
              <a:rPr lang="es-ES_tradnl" sz="2400" b="1" dirty="0" smtClean="0"/>
              <a:t>Medidas de restauración </a:t>
            </a:r>
            <a:r>
              <a:rPr lang="es-ES_tradnl" sz="2400" b="1" dirty="0" err="1" smtClean="0"/>
              <a:t>hidromorfológica</a:t>
            </a:r>
            <a:r>
              <a:rPr lang="es-ES_tradnl" sz="2400" b="1" dirty="0" smtClean="0"/>
              <a:t> en gestión de inundaciones</a:t>
            </a:r>
          </a:p>
          <a:p>
            <a:pPr algn="ctr"/>
            <a:r>
              <a:rPr lang="es-ES_tradnl" sz="2400" b="1" dirty="0" smtClean="0">
                <a:solidFill>
                  <a:srgbClr val="0000FF"/>
                </a:solidFill>
              </a:rPr>
              <a:t>RECUPERAR CAUDALES FUNCIONALES, GEOMÓRFICOS Y SÓLIDOS, REVISANDO LA GESTIÓN DE EMBALSES</a:t>
            </a:r>
          </a:p>
        </p:txBody>
      </p:sp>
      <p:pic>
        <p:nvPicPr>
          <p:cNvPr id="3" name="Picture 2"/>
          <p:cNvPicPr/>
          <p:nvPr/>
        </p:nvPicPr>
        <p:blipFill>
          <a:blip r:embed="rId2">
            <a:extLst>
              <a:ext uri="{28A0092B-C50C-407E-A947-70E740481C1C}">
                <a14:useLocalDpi xmlns:a14="http://schemas.microsoft.com/office/drawing/2010/main"/>
              </a:ext>
            </a:extLst>
          </a:blip>
          <a:srcRect/>
          <a:stretch>
            <a:fillRect/>
          </a:stretch>
        </p:blipFill>
        <p:spPr bwMode="auto">
          <a:xfrm>
            <a:off x="3655277" y="3484658"/>
            <a:ext cx="5488723" cy="3373342"/>
          </a:xfrm>
          <a:prstGeom prst="rect">
            <a:avLst/>
          </a:prstGeom>
          <a:noFill/>
          <a:ln>
            <a:noFill/>
          </a:ln>
        </p:spPr>
      </p:pic>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1764770" y="748591"/>
            <a:ext cx="6452870" cy="2861945"/>
          </a:xfrm>
          <a:prstGeom prst="rect">
            <a:avLst/>
          </a:prstGeom>
          <a:noFill/>
          <a:ln>
            <a:noFill/>
          </a:ln>
        </p:spPr>
      </p:pic>
      <p:pic>
        <p:nvPicPr>
          <p:cNvPr id="5" name="Picture 4" descr="Captura de pantalla 2015-10-01 a las 17.15.4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02149"/>
            <a:ext cx="3815498" cy="3055851"/>
          </a:xfrm>
          <a:prstGeom prst="rect">
            <a:avLst/>
          </a:prstGeom>
        </p:spPr>
      </p:pic>
      <p:pic>
        <p:nvPicPr>
          <p:cNvPr id="6" name="Picture 5" descr="Captura de pantalla 2015-10-01 a las 17.16.1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221372"/>
            <a:ext cx="3787341" cy="580777"/>
          </a:xfrm>
          <a:prstGeom prst="rect">
            <a:avLst/>
          </a:prstGeom>
        </p:spPr>
      </p:pic>
    </p:spTree>
    <p:extLst>
      <p:ext uri="{BB962C8B-B14F-4D97-AF65-F5344CB8AC3E}">
        <p14:creationId xmlns:p14="http://schemas.microsoft.com/office/powerpoint/2010/main" val="82707767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s-ES_tradnl" sz="2400" b="1" dirty="0" smtClean="0"/>
              <a:t>Medidas de restauración </a:t>
            </a:r>
            <a:r>
              <a:rPr lang="es-ES_tradnl" sz="2400" b="1" dirty="0" err="1" smtClean="0"/>
              <a:t>hidromorfológica</a:t>
            </a:r>
            <a:r>
              <a:rPr lang="es-ES_tradnl" sz="2400" b="1" dirty="0" smtClean="0"/>
              <a:t> en gestión de inundaciones</a:t>
            </a:r>
          </a:p>
          <a:p>
            <a:pPr algn="ctr"/>
            <a:r>
              <a:rPr lang="es-ES_tradnl" sz="2400" b="1" dirty="0" smtClean="0">
                <a:solidFill>
                  <a:srgbClr val="0000FF"/>
                </a:solidFill>
              </a:rPr>
              <a:t>RECONECTAR CAUCES Y ESPACIOS INUNDABLES</a:t>
            </a:r>
          </a:p>
        </p:txBody>
      </p:sp>
      <p:pic>
        <p:nvPicPr>
          <p:cNvPr id="3" name="Picture 2"/>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3489" y="764704"/>
            <a:ext cx="3810511" cy="2448272"/>
          </a:xfrm>
          <a:prstGeom prst="rect">
            <a:avLst/>
          </a:prstGeom>
          <a:noFill/>
          <a:ln>
            <a:noFill/>
          </a:ln>
        </p:spPr>
      </p:pic>
      <p:pic>
        <p:nvPicPr>
          <p:cNvPr id="4" name="Picture 3"/>
          <p:cNvPicPr/>
          <p:nvPr/>
        </p:nvPicPr>
        <p:blipFill rotWithShape="1">
          <a:blip r:embed="rId3" cstate="print">
            <a:extLst>
              <a:ext uri="{28A0092B-C50C-407E-A947-70E740481C1C}">
                <a14:useLocalDpi xmlns:a14="http://schemas.microsoft.com/office/drawing/2010/main"/>
              </a:ext>
            </a:extLst>
          </a:blip>
          <a:srcRect/>
          <a:stretch/>
        </p:blipFill>
        <p:spPr bwMode="auto">
          <a:xfrm>
            <a:off x="0" y="980728"/>
            <a:ext cx="5364088" cy="2016224"/>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a:blip r:embed="rId4">
            <a:extLst>
              <a:ext uri="{28A0092B-C50C-407E-A947-70E740481C1C}">
                <a14:useLocalDpi xmlns:a14="http://schemas.microsoft.com/office/drawing/2010/main"/>
              </a:ext>
            </a:extLst>
          </a:blip>
          <a:srcRect/>
          <a:stretch>
            <a:fillRect/>
          </a:stretch>
        </p:blipFill>
        <p:spPr bwMode="auto">
          <a:xfrm>
            <a:off x="251520" y="3861048"/>
            <a:ext cx="8136904" cy="2586851"/>
          </a:xfrm>
          <a:prstGeom prst="rect">
            <a:avLst/>
          </a:prstGeom>
          <a:noFill/>
          <a:ln>
            <a:noFill/>
          </a:ln>
        </p:spPr>
      </p:pic>
    </p:spTree>
    <p:extLst>
      <p:ext uri="{BB962C8B-B14F-4D97-AF65-F5344CB8AC3E}">
        <p14:creationId xmlns:p14="http://schemas.microsoft.com/office/powerpoint/2010/main" val="39697277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s-ES_tradnl" sz="2400" b="1" dirty="0" smtClean="0"/>
              <a:t>Medidas de restauración </a:t>
            </a:r>
            <a:r>
              <a:rPr lang="es-ES_tradnl" sz="2400" b="1" dirty="0" err="1" smtClean="0"/>
              <a:t>hidromorfológica</a:t>
            </a:r>
            <a:r>
              <a:rPr lang="es-ES_tradnl" sz="2400" b="1" dirty="0" smtClean="0"/>
              <a:t> en gestión de inundaciones</a:t>
            </a:r>
          </a:p>
          <a:p>
            <a:pPr algn="ctr"/>
            <a:r>
              <a:rPr lang="es-ES_tradnl" sz="2400" b="1" dirty="0" smtClean="0">
                <a:solidFill>
                  <a:srgbClr val="0000FF"/>
                </a:solidFill>
              </a:rPr>
              <a:t>AYUDAR AL RÍO SIN ALTERAR NI EXTRAER</a:t>
            </a:r>
          </a:p>
        </p:txBody>
      </p:sp>
      <p:grpSp>
        <p:nvGrpSpPr>
          <p:cNvPr id="4" name="Group 15"/>
          <p:cNvGrpSpPr>
            <a:grpSpLocks/>
          </p:cNvGrpSpPr>
          <p:nvPr/>
        </p:nvGrpSpPr>
        <p:grpSpPr bwMode="auto">
          <a:xfrm>
            <a:off x="176596" y="830997"/>
            <a:ext cx="4690714" cy="4330544"/>
            <a:chOff x="567" y="713"/>
            <a:chExt cx="3665" cy="2816"/>
          </a:xfrm>
        </p:grpSpPr>
        <p:pic>
          <p:nvPicPr>
            <p:cNvPr id="5"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7" y="785"/>
              <a:ext cx="3665" cy="2617"/>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6" name="Group 14"/>
            <p:cNvGrpSpPr>
              <a:grpSpLocks/>
            </p:cNvGrpSpPr>
            <p:nvPr/>
          </p:nvGrpSpPr>
          <p:grpSpPr bwMode="auto">
            <a:xfrm>
              <a:off x="839" y="713"/>
              <a:ext cx="3259" cy="2816"/>
              <a:chOff x="839" y="713"/>
              <a:chExt cx="3259" cy="2816"/>
            </a:xfrm>
          </p:grpSpPr>
          <p:sp>
            <p:nvSpPr>
              <p:cNvPr id="7" name="Text Box 5"/>
              <p:cNvSpPr txBox="1">
                <a:spLocks noChangeArrowheads="1"/>
              </p:cNvSpPr>
              <p:nvPr/>
            </p:nvSpPr>
            <p:spPr bwMode="auto">
              <a:xfrm>
                <a:off x="2437" y="713"/>
                <a:ext cx="1469" cy="144"/>
              </a:xfrm>
              <a:prstGeom prst="rect">
                <a:avLst/>
              </a:prstGeom>
              <a:solidFill>
                <a:srgbClr val="FFFFFF"/>
              </a:solidFill>
              <a:ln w="9525">
                <a:solidFill>
                  <a:srgbClr val="000000"/>
                </a:solidFill>
                <a:miter lim="800000"/>
                <a:headEnd/>
                <a:tailEnd/>
              </a:ln>
            </p:spPr>
            <p:txBody>
              <a:bodyPr/>
              <a:lstStyle/>
              <a:p>
                <a:r>
                  <a:rPr lang="es-ES" sz="800" dirty="0">
                    <a:latin typeface="Bell MT" charset="0"/>
                  </a:rPr>
                  <a:t>crear barra sedimentaria </a:t>
                </a:r>
                <a:r>
                  <a:rPr lang="es-ES" sz="800" dirty="0" err="1">
                    <a:latin typeface="Bell MT" charset="0"/>
                  </a:rPr>
                  <a:t>colonizable</a:t>
                </a:r>
                <a:endParaRPr lang="es-ES" dirty="0"/>
              </a:p>
            </p:txBody>
          </p:sp>
          <p:sp>
            <p:nvSpPr>
              <p:cNvPr id="8" name="Freeform 6"/>
              <p:cNvSpPr>
                <a:spLocks/>
              </p:cNvSpPr>
              <p:nvPr/>
            </p:nvSpPr>
            <p:spPr bwMode="auto">
              <a:xfrm>
                <a:off x="1452" y="1926"/>
                <a:ext cx="530" cy="306"/>
              </a:xfrm>
              <a:custGeom>
                <a:avLst/>
                <a:gdLst>
                  <a:gd name="T0" fmla="*/ 0 w 1325"/>
                  <a:gd name="T1" fmla="*/ 0 h 765"/>
                  <a:gd name="T2" fmla="*/ 60 w 1325"/>
                  <a:gd name="T3" fmla="*/ 90 h 765"/>
                  <a:gd name="T4" fmla="*/ 90 w 1325"/>
                  <a:gd name="T5" fmla="*/ 135 h 765"/>
                  <a:gd name="T6" fmla="*/ 135 w 1325"/>
                  <a:gd name="T7" fmla="*/ 165 h 765"/>
                  <a:gd name="T8" fmla="*/ 180 w 1325"/>
                  <a:gd name="T9" fmla="*/ 210 h 765"/>
                  <a:gd name="T10" fmla="*/ 285 w 1325"/>
                  <a:gd name="T11" fmla="*/ 330 h 765"/>
                  <a:gd name="T12" fmla="*/ 585 w 1325"/>
                  <a:gd name="T13" fmla="*/ 540 h 765"/>
                  <a:gd name="T14" fmla="*/ 750 w 1325"/>
                  <a:gd name="T15" fmla="*/ 600 h 765"/>
                  <a:gd name="T16" fmla="*/ 960 w 1325"/>
                  <a:gd name="T17" fmla="*/ 645 h 765"/>
                  <a:gd name="T18" fmla="*/ 1290 w 1325"/>
                  <a:gd name="T19" fmla="*/ 690 h 765"/>
                  <a:gd name="T20" fmla="*/ 735 w 1325"/>
                  <a:gd name="T21" fmla="*/ 300 h 765"/>
                  <a:gd name="T22" fmla="*/ 525 w 1325"/>
                  <a:gd name="T23" fmla="*/ 195 h 765"/>
                  <a:gd name="T24" fmla="*/ 390 w 1325"/>
                  <a:gd name="T25" fmla="*/ 135 h 765"/>
                  <a:gd name="T26" fmla="*/ 255 w 1325"/>
                  <a:gd name="T27" fmla="*/ 45 h 765"/>
                  <a:gd name="T28" fmla="*/ 60 w 1325"/>
                  <a:gd name="T29" fmla="*/ 0 h 765"/>
                  <a:gd name="T30" fmla="*/ 0 w 1325"/>
                  <a:gd name="T31" fmla="*/ 0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5" h="765">
                    <a:moveTo>
                      <a:pt x="0" y="0"/>
                    </a:moveTo>
                    <a:cubicBezTo>
                      <a:pt x="20" y="30"/>
                      <a:pt x="40" y="60"/>
                      <a:pt x="60" y="90"/>
                    </a:cubicBezTo>
                    <a:cubicBezTo>
                      <a:pt x="70" y="105"/>
                      <a:pt x="80" y="120"/>
                      <a:pt x="90" y="135"/>
                    </a:cubicBezTo>
                    <a:cubicBezTo>
                      <a:pt x="100" y="150"/>
                      <a:pt x="121" y="153"/>
                      <a:pt x="135" y="165"/>
                    </a:cubicBezTo>
                    <a:cubicBezTo>
                      <a:pt x="151" y="179"/>
                      <a:pt x="163" y="197"/>
                      <a:pt x="180" y="210"/>
                    </a:cubicBezTo>
                    <a:cubicBezTo>
                      <a:pt x="350" y="342"/>
                      <a:pt x="176" y="276"/>
                      <a:pt x="285" y="330"/>
                    </a:cubicBezTo>
                    <a:cubicBezTo>
                      <a:pt x="331" y="353"/>
                      <a:pt x="539" y="517"/>
                      <a:pt x="585" y="540"/>
                    </a:cubicBezTo>
                    <a:cubicBezTo>
                      <a:pt x="652" y="575"/>
                      <a:pt x="698" y="595"/>
                      <a:pt x="750" y="600"/>
                    </a:cubicBezTo>
                    <a:cubicBezTo>
                      <a:pt x="830" y="595"/>
                      <a:pt x="888" y="681"/>
                      <a:pt x="960" y="645"/>
                    </a:cubicBezTo>
                    <a:cubicBezTo>
                      <a:pt x="1125" y="765"/>
                      <a:pt x="1325" y="697"/>
                      <a:pt x="1290" y="690"/>
                    </a:cubicBezTo>
                    <a:cubicBezTo>
                      <a:pt x="1265" y="685"/>
                      <a:pt x="760" y="306"/>
                      <a:pt x="735" y="300"/>
                    </a:cubicBezTo>
                    <a:cubicBezTo>
                      <a:pt x="622" y="272"/>
                      <a:pt x="625" y="245"/>
                      <a:pt x="525" y="195"/>
                    </a:cubicBezTo>
                    <a:cubicBezTo>
                      <a:pt x="470" y="112"/>
                      <a:pt x="467" y="178"/>
                      <a:pt x="390" y="135"/>
                    </a:cubicBezTo>
                    <a:cubicBezTo>
                      <a:pt x="343" y="109"/>
                      <a:pt x="307" y="58"/>
                      <a:pt x="255" y="45"/>
                    </a:cubicBezTo>
                    <a:cubicBezTo>
                      <a:pt x="190" y="29"/>
                      <a:pt x="124" y="21"/>
                      <a:pt x="60" y="0"/>
                    </a:cubicBezTo>
                    <a:cubicBezTo>
                      <a:pt x="8" y="17"/>
                      <a:pt x="26" y="26"/>
                      <a:pt x="0" y="0"/>
                    </a:cubicBezTo>
                    <a:close/>
                  </a:path>
                </a:pathLst>
              </a:custGeom>
              <a:solidFill>
                <a:srgbClr val="FF00FF"/>
              </a:solidFill>
              <a:ln w="9525">
                <a:solidFill>
                  <a:srgbClr val="000000"/>
                </a:solidFill>
                <a:round/>
                <a:headEnd/>
                <a:tailEnd/>
              </a:ln>
            </p:spPr>
            <p:txBody>
              <a:bodyPr/>
              <a:lstStyle/>
              <a:p>
                <a:endParaRPr lang="en-US"/>
              </a:p>
            </p:txBody>
          </p:sp>
          <p:sp>
            <p:nvSpPr>
              <p:cNvPr id="9" name="Freeform 8"/>
              <p:cNvSpPr>
                <a:spLocks/>
              </p:cNvSpPr>
              <p:nvPr/>
            </p:nvSpPr>
            <p:spPr bwMode="auto">
              <a:xfrm>
                <a:off x="1182" y="1905"/>
                <a:ext cx="1161" cy="861"/>
              </a:xfrm>
              <a:custGeom>
                <a:avLst/>
                <a:gdLst>
                  <a:gd name="T0" fmla="*/ 150 w 2903"/>
                  <a:gd name="T1" fmla="*/ 22 h 2152"/>
                  <a:gd name="T2" fmla="*/ 90 w 2903"/>
                  <a:gd name="T3" fmla="*/ 37 h 2152"/>
                  <a:gd name="T4" fmla="*/ 0 w 2903"/>
                  <a:gd name="T5" fmla="*/ 67 h 2152"/>
                  <a:gd name="T6" fmla="*/ 120 w 2903"/>
                  <a:gd name="T7" fmla="*/ 352 h 2152"/>
                  <a:gd name="T8" fmla="*/ 195 w 2903"/>
                  <a:gd name="T9" fmla="*/ 442 h 2152"/>
                  <a:gd name="T10" fmla="*/ 315 w 2903"/>
                  <a:gd name="T11" fmla="*/ 592 h 2152"/>
                  <a:gd name="T12" fmla="*/ 405 w 2903"/>
                  <a:gd name="T13" fmla="*/ 727 h 2152"/>
                  <a:gd name="T14" fmla="*/ 450 w 2903"/>
                  <a:gd name="T15" fmla="*/ 772 h 2152"/>
                  <a:gd name="T16" fmla="*/ 570 w 2903"/>
                  <a:gd name="T17" fmla="*/ 952 h 2152"/>
                  <a:gd name="T18" fmla="*/ 615 w 2903"/>
                  <a:gd name="T19" fmla="*/ 997 h 2152"/>
                  <a:gd name="T20" fmla="*/ 870 w 2903"/>
                  <a:gd name="T21" fmla="*/ 1297 h 2152"/>
                  <a:gd name="T22" fmla="*/ 885 w 2903"/>
                  <a:gd name="T23" fmla="*/ 1342 h 2152"/>
                  <a:gd name="T24" fmla="*/ 975 w 2903"/>
                  <a:gd name="T25" fmla="*/ 1402 h 2152"/>
                  <a:gd name="T26" fmla="*/ 1035 w 2903"/>
                  <a:gd name="T27" fmla="*/ 1492 h 2152"/>
                  <a:gd name="T28" fmla="*/ 1080 w 2903"/>
                  <a:gd name="T29" fmla="*/ 1522 h 2152"/>
                  <a:gd name="T30" fmla="*/ 1125 w 2903"/>
                  <a:gd name="T31" fmla="*/ 1567 h 2152"/>
                  <a:gd name="T32" fmla="*/ 1215 w 2903"/>
                  <a:gd name="T33" fmla="*/ 1612 h 2152"/>
                  <a:gd name="T34" fmla="*/ 1320 w 2903"/>
                  <a:gd name="T35" fmla="*/ 1672 h 2152"/>
                  <a:gd name="T36" fmla="*/ 1620 w 2903"/>
                  <a:gd name="T37" fmla="*/ 1762 h 2152"/>
                  <a:gd name="T38" fmla="*/ 1665 w 2903"/>
                  <a:gd name="T39" fmla="*/ 1792 h 2152"/>
                  <a:gd name="T40" fmla="*/ 1755 w 2903"/>
                  <a:gd name="T41" fmla="*/ 1822 h 2152"/>
                  <a:gd name="T42" fmla="*/ 1935 w 2903"/>
                  <a:gd name="T43" fmla="*/ 1942 h 2152"/>
                  <a:gd name="T44" fmla="*/ 2190 w 2903"/>
                  <a:gd name="T45" fmla="*/ 2047 h 2152"/>
                  <a:gd name="T46" fmla="*/ 2235 w 2903"/>
                  <a:gd name="T47" fmla="*/ 2077 h 2152"/>
                  <a:gd name="T48" fmla="*/ 2370 w 2903"/>
                  <a:gd name="T49" fmla="*/ 2122 h 2152"/>
                  <a:gd name="T50" fmla="*/ 2415 w 2903"/>
                  <a:gd name="T51" fmla="*/ 2137 h 2152"/>
                  <a:gd name="T52" fmla="*/ 2460 w 2903"/>
                  <a:gd name="T53" fmla="*/ 2152 h 2152"/>
                  <a:gd name="T54" fmla="*/ 2850 w 2903"/>
                  <a:gd name="T55" fmla="*/ 2107 h 2152"/>
                  <a:gd name="T56" fmla="*/ 2895 w 2903"/>
                  <a:gd name="T57" fmla="*/ 2077 h 2152"/>
                  <a:gd name="T58" fmla="*/ 2760 w 2903"/>
                  <a:gd name="T59" fmla="*/ 2002 h 2152"/>
                  <a:gd name="T60" fmla="*/ 2715 w 2903"/>
                  <a:gd name="T61" fmla="*/ 1972 h 2152"/>
                  <a:gd name="T62" fmla="*/ 2655 w 2903"/>
                  <a:gd name="T63" fmla="*/ 1957 h 2152"/>
                  <a:gd name="T64" fmla="*/ 2460 w 2903"/>
                  <a:gd name="T65" fmla="*/ 1882 h 2152"/>
                  <a:gd name="T66" fmla="*/ 2415 w 2903"/>
                  <a:gd name="T67" fmla="*/ 1852 h 2152"/>
                  <a:gd name="T68" fmla="*/ 2325 w 2903"/>
                  <a:gd name="T69" fmla="*/ 1822 h 2152"/>
                  <a:gd name="T70" fmla="*/ 1830 w 2903"/>
                  <a:gd name="T71" fmla="*/ 1507 h 2152"/>
                  <a:gd name="T72" fmla="*/ 1620 w 2903"/>
                  <a:gd name="T73" fmla="*/ 1372 h 2152"/>
                  <a:gd name="T74" fmla="*/ 1320 w 2903"/>
                  <a:gd name="T75" fmla="*/ 1312 h 2152"/>
                  <a:gd name="T76" fmla="*/ 1215 w 2903"/>
                  <a:gd name="T77" fmla="*/ 1267 h 2152"/>
                  <a:gd name="T78" fmla="*/ 1020 w 2903"/>
                  <a:gd name="T79" fmla="*/ 1147 h 2152"/>
                  <a:gd name="T80" fmla="*/ 930 w 2903"/>
                  <a:gd name="T81" fmla="*/ 1027 h 2152"/>
                  <a:gd name="T82" fmla="*/ 810 w 2903"/>
                  <a:gd name="T83" fmla="*/ 907 h 2152"/>
                  <a:gd name="T84" fmla="*/ 630 w 2903"/>
                  <a:gd name="T85" fmla="*/ 727 h 2152"/>
                  <a:gd name="T86" fmla="*/ 570 w 2903"/>
                  <a:gd name="T87" fmla="*/ 637 h 2152"/>
                  <a:gd name="T88" fmla="*/ 435 w 2903"/>
                  <a:gd name="T89" fmla="*/ 472 h 2152"/>
                  <a:gd name="T90" fmla="*/ 405 w 2903"/>
                  <a:gd name="T91" fmla="*/ 382 h 2152"/>
                  <a:gd name="T92" fmla="*/ 195 w 2903"/>
                  <a:gd name="T93" fmla="*/ 142 h 2152"/>
                  <a:gd name="T94" fmla="*/ 135 w 2903"/>
                  <a:gd name="T95" fmla="*/ 7 h 2152"/>
                  <a:gd name="T96" fmla="*/ 150 w 2903"/>
                  <a:gd name="T97" fmla="*/ 22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03" h="2152">
                    <a:moveTo>
                      <a:pt x="150" y="22"/>
                    </a:moveTo>
                    <a:cubicBezTo>
                      <a:pt x="130" y="27"/>
                      <a:pt x="110" y="31"/>
                      <a:pt x="90" y="37"/>
                    </a:cubicBezTo>
                    <a:cubicBezTo>
                      <a:pt x="60" y="46"/>
                      <a:pt x="0" y="67"/>
                      <a:pt x="0" y="67"/>
                    </a:cubicBezTo>
                    <a:cubicBezTo>
                      <a:pt x="5" y="119"/>
                      <a:pt x="87" y="289"/>
                      <a:pt x="120" y="352"/>
                    </a:cubicBezTo>
                    <a:cubicBezTo>
                      <a:pt x="184" y="481"/>
                      <a:pt x="110" y="357"/>
                      <a:pt x="195" y="442"/>
                    </a:cubicBezTo>
                    <a:cubicBezTo>
                      <a:pt x="256" y="503"/>
                      <a:pt x="240" y="542"/>
                      <a:pt x="315" y="592"/>
                    </a:cubicBezTo>
                    <a:cubicBezTo>
                      <a:pt x="345" y="637"/>
                      <a:pt x="375" y="682"/>
                      <a:pt x="405" y="727"/>
                    </a:cubicBezTo>
                    <a:cubicBezTo>
                      <a:pt x="417" y="745"/>
                      <a:pt x="437" y="755"/>
                      <a:pt x="450" y="772"/>
                    </a:cubicBezTo>
                    <a:cubicBezTo>
                      <a:pt x="490" y="823"/>
                      <a:pt x="523" y="905"/>
                      <a:pt x="570" y="952"/>
                    </a:cubicBezTo>
                    <a:cubicBezTo>
                      <a:pt x="585" y="967"/>
                      <a:pt x="602" y="980"/>
                      <a:pt x="615" y="997"/>
                    </a:cubicBezTo>
                    <a:cubicBezTo>
                      <a:pt x="691" y="1095"/>
                      <a:pt x="767" y="1228"/>
                      <a:pt x="870" y="1297"/>
                    </a:cubicBezTo>
                    <a:cubicBezTo>
                      <a:pt x="875" y="1312"/>
                      <a:pt x="874" y="1331"/>
                      <a:pt x="885" y="1342"/>
                    </a:cubicBezTo>
                    <a:cubicBezTo>
                      <a:pt x="910" y="1367"/>
                      <a:pt x="975" y="1402"/>
                      <a:pt x="975" y="1402"/>
                    </a:cubicBezTo>
                    <a:cubicBezTo>
                      <a:pt x="995" y="1432"/>
                      <a:pt x="1015" y="1462"/>
                      <a:pt x="1035" y="1492"/>
                    </a:cubicBezTo>
                    <a:cubicBezTo>
                      <a:pt x="1045" y="1507"/>
                      <a:pt x="1066" y="1510"/>
                      <a:pt x="1080" y="1522"/>
                    </a:cubicBezTo>
                    <a:cubicBezTo>
                      <a:pt x="1096" y="1536"/>
                      <a:pt x="1109" y="1553"/>
                      <a:pt x="1125" y="1567"/>
                    </a:cubicBezTo>
                    <a:cubicBezTo>
                      <a:pt x="1176" y="1609"/>
                      <a:pt x="1159" y="1588"/>
                      <a:pt x="1215" y="1612"/>
                    </a:cubicBezTo>
                    <a:cubicBezTo>
                      <a:pt x="1399" y="1691"/>
                      <a:pt x="1169" y="1597"/>
                      <a:pt x="1320" y="1672"/>
                    </a:cubicBezTo>
                    <a:cubicBezTo>
                      <a:pt x="1412" y="1718"/>
                      <a:pt x="1528" y="1716"/>
                      <a:pt x="1620" y="1762"/>
                    </a:cubicBezTo>
                    <a:cubicBezTo>
                      <a:pt x="1636" y="1770"/>
                      <a:pt x="1649" y="1785"/>
                      <a:pt x="1665" y="1792"/>
                    </a:cubicBezTo>
                    <a:cubicBezTo>
                      <a:pt x="1694" y="1805"/>
                      <a:pt x="1729" y="1804"/>
                      <a:pt x="1755" y="1822"/>
                    </a:cubicBezTo>
                    <a:cubicBezTo>
                      <a:pt x="1810" y="1859"/>
                      <a:pt x="1874" y="1912"/>
                      <a:pt x="1935" y="1942"/>
                    </a:cubicBezTo>
                    <a:cubicBezTo>
                      <a:pt x="2017" y="1983"/>
                      <a:pt x="2108" y="2006"/>
                      <a:pt x="2190" y="2047"/>
                    </a:cubicBezTo>
                    <a:cubicBezTo>
                      <a:pt x="2206" y="2055"/>
                      <a:pt x="2219" y="2070"/>
                      <a:pt x="2235" y="2077"/>
                    </a:cubicBezTo>
                    <a:cubicBezTo>
                      <a:pt x="2235" y="2077"/>
                      <a:pt x="2347" y="2114"/>
                      <a:pt x="2370" y="2122"/>
                    </a:cubicBezTo>
                    <a:cubicBezTo>
                      <a:pt x="2385" y="2127"/>
                      <a:pt x="2400" y="2132"/>
                      <a:pt x="2415" y="2137"/>
                    </a:cubicBezTo>
                    <a:cubicBezTo>
                      <a:pt x="2430" y="2142"/>
                      <a:pt x="2460" y="2152"/>
                      <a:pt x="2460" y="2152"/>
                    </a:cubicBezTo>
                    <a:cubicBezTo>
                      <a:pt x="2601" y="2143"/>
                      <a:pt x="2717" y="2140"/>
                      <a:pt x="2850" y="2107"/>
                    </a:cubicBezTo>
                    <a:cubicBezTo>
                      <a:pt x="2865" y="2097"/>
                      <a:pt x="2903" y="2093"/>
                      <a:pt x="2895" y="2077"/>
                    </a:cubicBezTo>
                    <a:cubicBezTo>
                      <a:pt x="2863" y="2014"/>
                      <a:pt x="2808" y="2026"/>
                      <a:pt x="2760" y="2002"/>
                    </a:cubicBezTo>
                    <a:cubicBezTo>
                      <a:pt x="2744" y="1994"/>
                      <a:pt x="2732" y="1979"/>
                      <a:pt x="2715" y="1972"/>
                    </a:cubicBezTo>
                    <a:cubicBezTo>
                      <a:pt x="2696" y="1964"/>
                      <a:pt x="2675" y="1962"/>
                      <a:pt x="2655" y="1957"/>
                    </a:cubicBezTo>
                    <a:cubicBezTo>
                      <a:pt x="2592" y="1915"/>
                      <a:pt x="2526" y="1915"/>
                      <a:pt x="2460" y="1882"/>
                    </a:cubicBezTo>
                    <a:cubicBezTo>
                      <a:pt x="2444" y="1874"/>
                      <a:pt x="2431" y="1859"/>
                      <a:pt x="2415" y="1852"/>
                    </a:cubicBezTo>
                    <a:cubicBezTo>
                      <a:pt x="2386" y="1839"/>
                      <a:pt x="2351" y="1840"/>
                      <a:pt x="2325" y="1822"/>
                    </a:cubicBezTo>
                    <a:cubicBezTo>
                      <a:pt x="2161" y="1713"/>
                      <a:pt x="2000" y="1604"/>
                      <a:pt x="1830" y="1507"/>
                    </a:cubicBezTo>
                    <a:cubicBezTo>
                      <a:pt x="1762" y="1468"/>
                      <a:pt x="1694" y="1399"/>
                      <a:pt x="1620" y="1372"/>
                    </a:cubicBezTo>
                    <a:cubicBezTo>
                      <a:pt x="1524" y="1337"/>
                      <a:pt x="1419" y="1332"/>
                      <a:pt x="1320" y="1312"/>
                    </a:cubicBezTo>
                    <a:cubicBezTo>
                      <a:pt x="1156" y="1203"/>
                      <a:pt x="1409" y="1364"/>
                      <a:pt x="1215" y="1267"/>
                    </a:cubicBezTo>
                    <a:cubicBezTo>
                      <a:pt x="1163" y="1241"/>
                      <a:pt x="1071" y="1181"/>
                      <a:pt x="1020" y="1147"/>
                    </a:cubicBezTo>
                    <a:cubicBezTo>
                      <a:pt x="1000" y="1088"/>
                      <a:pt x="982" y="1062"/>
                      <a:pt x="930" y="1027"/>
                    </a:cubicBezTo>
                    <a:cubicBezTo>
                      <a:pt x="901" y="941"/>
                      <a:pt x="876" y="954"/>
                      <a:pt x="810" y="907"/>
                    </a:cubicBezTo>
                    <a:cubicBezTo>
                      <a:pt x="739" y="857"/>
                      <a:pt x="690" y="787"/>
                      <a:pt x="630" y="727"/>
                    </a:cubicBezTo>
                    <a:cubicBezTo>
                      <a:pt x="601" y="641"/>
                      <a:pt x="636" y="721"/>
                      <a:pt x="570" y="637"/>
                    </a:cubicBezTo>
                    <a:cubicBezTo>
                      <a:pt x="516" y="568"/>
                      <a:pt x="504" y="518"/>
                      <a:pt x="435" y="472"/>
                    </a:cubicBezTo>
                    <a:cubicBezTo>
                      <a:pt x="425" y="442"/>
                      <a:pt x="427" y="404"/>
                      <a:pt x="405" y="382"/>
                    </a:cubicBezTo>
                    <a:cubicBezTo>
                      <a:pt x="329" y="306"/>
                      <a:pt x="270" y="217"/>
                      <a:pt x="195" y="142"/>
                    </a:cubicBezTo>
                    <a:cubicBezTo>
                      <a:pt x="182" y="103"/>
                      <a:pt x="135" y="41"/>
                      <a:pt x="135" y="7"/>
                    </a:cubicBezTo>
                    <a:cubicBezTo>
                      <a:pt x="135" y="0"/>
                      <a:pt x="145" y="17"/>
                      <a:pt x="150" y="22"/>
                    </a:cubicBezTo>
                    <a:close/>
                  </a:path>
                </a:pathLst>
              </a:custGeom>
              <a:solidFill>
                <a:srgbClr val="99CC00"/>
              </a:solidFill>
              <a:ln w="9525">
                <a:solidFill>
                  <a:srgbClr val="000000"/>
                </a:solidFill>
                <a:round/>
                <a:headEnd/>
                <a:tailEnd/>
              </a:ln>
            </p:spPr>
            <p:txBody>
              <a:bodyPr/>
              <a:lstStyle/>
              <a:p>
                <a:endParaRPr lang="en-US"/>
              </a:p>
            </p:txBody>
          </p:sp>
          <p:sp>
            <p:nvSpPr>
              <p:cNvPr id="10" name="Freeform 7"/>
              <p:cNvSpPr>
                <a:spLocks/>
              </p:cNvSpPr>
              <p:nvPr/>
            </p:nvSpPr>
            <p:spPr bwMode="auto">
              <a:xfrm>
                <a:off x="1230" y="1884"/>
                <a:ext cx="1104" cy="834"/>
              </a:xfrm>
              <a:custGeom>
                <a:avLst/>
                <a:gdLst>
                  <a:gd name="T0" fmla="*/ 916 w 2761"/>
                  <a:gd name="T1" fmla="*/ 1365 h 2085"/>
                  <a:gd name="T2" fmla="*/ 781 w 2761"/>
                  <a:gd name="T3" fmla="*/ 1170 h 2085"/>
                  <a:gd name="T4" fmla="*/ 691 w 2761"/>
                  <a:gd name="T5" fmla="*/ 1080 h 2085"/>
                  <a:gd name="T6" fmla="*/ 541 w 2761"/>
                  <a:gd name="T7" fmla="*/ 930 h 2085"/>
                  <a:gd name="T8" fmla="*/ 421 w 2761"/>
                  <a:gd name="T9" fmla="*/ 825 h 2085"/>
                  <a:gd name="T10" fmla="*/ 376 w 2761"/>
                  <a:gd name="T11" fmla="*/ 795 h 2085"/>
                  <a:gd name="T12" fmla="*/ 271 w 2761"/>
                  <a:gd name="T13" fmla="*/ 615 h 2085"/>
                  <a:gd name="T14" fmla="*/ 151 w 2761"/>
                  <a:gd name="T15" fmla="*/ 420 h 2085"/>
                  <a:gd name="T16" fmla="*/ 91 w 2761"/>
                  <a:gd name="T17" fmla="*/ 240 h 2085"/>
                  <a:gd name="T18" fmla="*/ 46 w 2761"/>
                  <a:gd name="T19" fmla="*/ 150 h 2085"/>
                  <a:gd name="T20" fmla="*/ 31 w 2761"/>
                  <a:gd name="T21" fmla="*/ 45 h 2085"/>
                  <a:gd name="T22" fmla="*/ 16 w 2761"/>
                  <a:gd name="T23" fmla="*/ 0 h 2085"/>
                  <a:gd name="T24" fmla="*/ 61 w 2761"/>
                  <a:gd name="T25" fmla="*/ 45 h 2085"/>
                  <a:gd name="T26" fmla="*/ 136 w 2761"/>
                  <a:gd name="T27" fmla="*/ 120 h 2085"/>
                  <a:gd name="T28" fmla="*/ 361 w 2761"/>
                  <a:gd name="T29" fmla="*/ 465 h 2085"/>
                  <a:gd name="T30" fmla="*/ 481 w 2761"/>
                  <a:gd name="T31" fmla="*/ 600 h 2085"/>
                  <a:gd name="T32" fmla="*/ 571 w 2761"/>
                  <a:gd name="T33" fmla="*/ 660 h 2085"/>
                  <a:gd name="T34" fmla="*/ 691 w 2761"/>
                  <a:gd name="T35" fmla="*/ 780 h 2085"/>
                  <a:gd name="T36" fmla="*/ 961 w 2761"/>
                  <a:gd name="T37" fmla="*/ 990 h 2085"/>
                  <a:gd name="T38" fmla="*/ 1276 w 2761"/>
                  <a:gd name="T39" fmla="*/ 1185 h 2085"/>
                  <a:gd name="T40" fmla="*/ 1306 w 2761"/>
                  <a:gd name="T41" fmla="*/ 1230 h 2085"/>
                  <a:gd name="T42" fmla="*/ 1351 w 2761"/>
                  <a:gd name="T43" fmla="*/ 1245 h 2085"/>
                  <a:gd name="T44" fmla="*/ 1546 w 2761"/>
                  <a:gd name="T45" fmla="*/ 1335 h 2085"/>
                  <a:gd name="T46" fmla="*/ 1771 w 2761"/>
                  <a:gd name="T47" fmla="*/ 1470 h 2085"/>
                  <a:gd name="T48" fmla="*/ 1816 w 2761"/>
                  <a:gd name="T49" fmla="*/ 1500 h 2085"/>
                  <a:gd name="T50" fmla="*/ 1906 w 2761"/>
                  <a:gd name="T51" fmla="*/ 1530 h 2085"/>
                  <a:gd name="T52" fmla="*/ 1981 w 2761"/>
                  <a:gd name="T53" fmla="*/ 1590 h 2085"/>
                  <a:gd name="T54" fmla="*/ 2041 w 2761"/>
                  <a:gd name="T55" fmla="*/ 1635 h 2085"/>
                  <a:gd name="T56" fmla="*/ 2146 w 2761"/>
                  <a:gd name="T57" fmla="*/ 1680 h 2085"/>
                  <a:gd name="T58" fmla="*/ 2341 w 2761"/>
                  <a:gd name="T59" fmla="*/ 1800 h 2085"/>
                  <a:gd name="T60" fmla="*/ 2431 w 2761"/>
                  <a:gd name="T61" fmla="*/ 1860 h 2085"/>
                  <a:gd name="T62" fmla="*/ 2521 w 2761"/>
                  <a:gd name="T63" fmla="*/ 1905 h 2085"/>
                  <a:gd name="T64" fmla="*/ 2761 w 2761"/>
                  <a:gd name="T65" fmla="*/ 2010 h 2085"/>
                  <a:gd name="T66" fmla="*/ 2611 w 2761"/>
                  <a:gd name="T67" fmla="*/ 2055 h 2085"/>
                  <a:gd name="T68" fmla="*/ 2566 w 2761"/>
                  <a:gd name="T69" fmla="*/ 2070 h 2085"/>
                  <a:gd name="T70" fmla="*/ 2521 w 2761"/>
                  <a:gd name="T71" fmla="*/ 2085 h 2085"/>
                  <a:gd name="T72" fmla="*/ 2296 w 2761"/>
                  <a:gd name="T73" fmla="*/ 2040 h 2085"/>
                  <a:gd name="T74" fmla="*/ 2206 w 2761"/>
                  <a:gd name="T75" fmla="*/ 2010 h 2085"/>
                  <a:gd name="T76" fmla="*/ 2011 w 2761"/>
                  <a:gd name="T77" fmla="*/ 1890 h 2085"/>
                  <a:gd name="T78" fmla="*/ 1921 w 2761"/>
                  <a:gd name="T79" fmla="*/ 1830 h 2085"/>
                  <a:gd name="T80" fmla="*/ 1771 w 2761"/>
                  <a:gd name="T81" fmla="*/ 1755 h 2085"/>
                  <a:gd name="T82" fmla="*/ 1531 w 2761"/>
                  <a:gd name="T83" fmla="*/ 1605 h 2085"/>
                  <a:gd name="T84" fmla="*/ 1111 w 2761"/>
                  <a:gd name="T85" fmla="*/ 1515 h 2085"/>
                  <a:gd name="T86" fmla="*/ 1006 w 2761"/>
                  <a:gd name="T87" fmla="*/ 1470 h 2085"/>
                  <a:gd name="T88" fmla="*/ 976 w 2761"/>
                  <a:gd name="T89" fmla="*/ 1410 h 2085"/>
                  <a:gd name="T90" fmla="*/ 886 w 2761"/>
                  <a:gd name="T91" fmla="*/ 1350 h 2085"/>
                  <a:gd name="T92" fmla="*/ 856 w 2761"/>
                  <a:gd name="T93" fmla="*/ 1260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61" h="2085">
                    <a:moveTo>
                      <a:pt x="916" y="1365"/>
                    </a:moveTo>
                    <a:cubicBezTo>
                      <a:pt x="875" y="1303"/>
                      <a:pt x="831" y="1226"/>
                      <a:pt x="781" y="1170"/>
                    </a:cubicBezTo>
                    <a:cubicBezTo>
                      <a:pt x="753" y="1138"/>
                      <a:pt x="715" y="1115"/>
                      <a:pt x="691" y="1080"/>
                    </a:cubicBezTo>
                    <a:cubicBezTo>
                      <a:pt x="644" y="1010"/>
                      <a:pt x="622" y="957"/>
                      <a:pt x="541" y="930"/>
                    </a:cubicBezTo>
                    <a:cubicBezTo>
                      <a:pt x="491" y="855"/>
                      <a:pt x="526" y="895"/>
                      <a:pt x="421" y="825"/>
                    </a:cubicBezTo>
                    <a:cubicBezTo>
                      <a:pt x="406" y="815"/>
                      <a:pt x="376" y="795"/>
                      <a:pt x="376" y="795"/>
                    </a:cubicBezTo>
                    <a:cubicBezTo>
                      <a:pt x="353" y="726"/>
                      <a:pt x="303" y="678"/>
                      <a:pt x="271" y="615"/>
                    </a:cubicBezTo>
                    <a:cubicBezTo>
                      <a:pt x="236" y="546"/>
                      <a:pt x="205" y="474"/>
                      <a:pt x="151" y="420"/>
                    </a:cubicBezTo>
                    <a:cubicBezTo>
                      <a:pt x="143" y="395"/>
                      <a:pt x="111" y="269"/>
                      <a:pt x="91" y="240"/>
                    </a:cubicBezTo>
                    <a:cubicBezTo>
                      <a:pt x="52" y="182"/>
                      <a:pt x="67" y="212"/>
                      <a:pt x="46" y="150"/>
                    </a:cubicBezTo>
                    <a:cubicBezTo>
                      <a:pt x="41" y="115"/>
                      <a:pt x="38" y="80"/>
                      <a:pt x="31" y="45"/>
                    </a:cubicBezTo>
                    <a:cubicBezTo>
                      <a:pt x="28" y="29"/>
                      <a:pt x="0" y="0"/>
                      <a:pt x="16" y="0"/>
                    </a:cubicBezTo>
                    <a:cubicBezTo>
                      <a:pt x="37" y="0"/>
                      <a:pt x="47" y="29"/>
                      <a:pt x="61" y="45"/>
                    </a:cubicBezTo>
                    <a:cubicBezTo>
                      <a:pt x="124" y="120"/>
                      <a:pt x="54" y="65"/>
                      <a:pt x="136" y="120"/>
                    </a:cubicBezTo>
                    <a:cubicBezTo>
                      <a:pt x="173" y="232"/>
                      <a:pt x="261" y="398"/>
                      <a:pt x="361" y="465"/>
                    </a:cubicBezTo>
                    <a:cubicBezTo>
                      <a:pt x="397" y="519"/>
                      <a:pt x="419" y="559"/>
                      <a:pt x="481" y="600"/>
                    </a:cubicBezTo>
                    <a:cubicBezTo>
                      <a:pt x="511" y="620"/>
                      <a:pt x="571" y="660"/>
                      <a:pt x="571" y="660"/>
                    </a:cubicBezTo>
                    <a:cubicBezTo>
                      <a:pt x="606" y="712"/>
                      <a:pt x="639" y="745"/>
                      <a:pt x="691" y="780"/>
                    </a:cubicBezTo>
                    <a:cubicBezTo>
                      <a:pt x="757" y="879"/>
                      <a:pt x="857" y="938"/>
                      <a:pt x="961" y="990"/>
                    </a:cubicBezTo>
                    <a:cubicBezTo>
                      <a:pt x="1028" y="1091"/>
                      <a:pt x="1175" y="1117"/>
                      <a:pt x="1276" y="1185"/>
                    </a:cubicBezTo>
                    <a:cubicBezTo>
                      <a:pt x="1286" y="1200"/>
                      <a:pt x="1292" y="1219"/>
                      <a:pt x="1306" y="1230"/>
                    </a:cubicBezTo>
                    <a:cubicBezTo>
                      <a:pt x="1318" y="1240"/>
                      <a:pt x="1337" y="1238"/>
                      <a:pt x="1351" y="1245"/>
                    </a:cubicBezTo>
                    <a:cubicBezTo>
                      <a:pt x="1417" y="1278"/>
                      <a:pt x="1473" y="1317"/>
                      <a:pt x="1546" y="1335"/>
                    </a:cubicBezTo>
                    <a:cubicBezTo>
                      <a:pt x="1618" y="1407"/>
                      <a:pt x="1678" y="1439"/>
                      <a:pt x="1771" y="1470"/>
                    </a:cubicBezTo>
                    <a:cubicBezTo>
                      <a:pt x="1788" y="1476"/>
                      <a:pt x="1800" y="1493"/>
                      <a:pt x="1816" y="1500"/>
                    </a:cubicBezTo>
                    <a:cubicBezTo>
                      <a:pt x="1845" y="1513"/>
                      <a:pt x="1906" y="1530"/>
                      <a:pt x="1906" y="1530"/>
                    </a:cubicBezTo>
                    <a:cubicBezTo>
                      <a:pt x="1963" y="1615"/>
                      <a:pt x="1903" y="1545"/>
                      <a:pt x="1981" y="1590"/>
                    </a:cubicBezTo>
                    <a:cubicBezTo>
                      <a:pt x="2003" y="1602"/>
                      <a:pt x="2019" y="1623"/>
                      <a:pt x="2041" y="1635"/>
                    </a:cubicBezTo>
                    <a:cubicBezTo>
                      <a:pt x="2051" y="1641"/>
                      <a:pt x="2144" y="1679"/>
                      <a:pt x="2146" y="1680"/>
                    </a:cubicBezTo>
                    <a:cubicBezTo>
                      <a:pt x="2212" y="1718"/>
                      <a:pt x="2277" y="1757"/>
                      <a:pt x="2341" y="1800"/>
                    </a:cubicBezTo>
                    <a:cubicBezTo>
                      <a:pt x="2371" y="1820"/>
                      <a:pt x="2397" y="1849"/>
                      <a:pt x="2431" y="1860"/>
                    </a:cubicBezTo>
                    <a:cubicBezTo>
                      <a:pt x="2595" y="1915"/>
                      <a:pt x="2347" y="1827"/>
                      <a:pt x="2521" y="1905"/>
                    </a:cubicBezTo>
                    <a:cubicBezTo>
                      <a:pt x="2603" y="1941"/>
                      <a:pt x="2686" y="1960"/>
                      <a:pt x="2761" y="2010"/>
                    </a:cubicBezTo>
                    <a:cubicBezTo>
                      <a:pt x="2670" y="2033"/>
                      <a:pt x="2721" y="2018"/>
                      <a:pt x="2611" y="2055"/>
                    </a:cubicBezTo>
                    <a:cubicBezTo>
                      <a:pt x="2596" y="2060"/>
                      <a:pt x="2581" y="2065"/>
                      <a:pt x="2566" y="2070"/>
                    </a:cubicBezTo>
                    <a:cubicBezTo>
                      <a:pt x="2551" y="2075"/>
                      <a:pt x="2521" y="2085"/>
                      <a:pt x="2521" y="2085"/>
                    </a:cubicBezTo>
                    <a:cubicBezTo>
                      <a:pt x="2447" y="2073"/>
                      <a:pt x="2368" y="2058"/>
                      <a:pt x="2296" y="2040"/>
                    </a:cubicBezTo>
                    <a:cubicBezTo>
                      <a:pt x="2265" y="2032"/>
                      <a:pt x="2206" y="2010"/>
                      <a:pt x="2206" y="2010"/>
                    </a:cubicBezTo>
                    <a:cubicBezTo>
                      <a:pt x="2142" y="1962"/>
                      <a:pt x="2079" y="1935"/>
                      <a:pt x="2011" y="1890"/>
                    </a:cubicBezTo>
                    <a:cubicBezTo>
                      <a:pt x="1981" y="1870"/>
                      <a:pt x="1955" y="1841"/>
                      <a:pt x="1921" y="1830"/>
                    </a:cubicBezTo>
                    <a:cubicBezTo>
                      <a:pt x="1866" y="1812"/>
                      <a:pt x="1819" y="1787"/>
                      <a:pt x="1771" y="1755"/>
                    </a:cubicBezTo>
                    <a:cubicBezTo>
                      <a:pt x="1715" y="1671"/>
                      <a:pt x="1625" y="1633"/>
                      <a:pt x="1531" y="1605"/>
                    </a:cubicBezTo>
                    <a:cubicBezTo>
                      <a:pt x="1390" y="1563"/>
                      <a:pt x="1259" y="1531"/>
                      <a:pt x="1111" y="1515"/>
                    </a:cubicBezTo>
                    <a:cubicBezTo>
                      <a:pt x="1073" y="1506"/>
                      <a:pt x="1033" y="1503"/>
                      <a:pt x="1006" y="1470"/>
                    </a:cubicBezTo>
                    <a:cubicBezTo>
                      <a:pt x="992" y="1453"/>
                      <a:pt x="992" y="1426"/>
                      <a:pt x="976" y="1410"/>
                    </a:cubicBezTo>
                    <a:cubicBezTo>
                      <a:pt x="951" y="1385"/>
                      <a:pt x="886" y="1350"/>
                      <a:pt x="886" y="1350"/>
                    </a:cubicBezTo>
                    <a:cubicBezTo>
                      <a:pt x="876" y="1320"/>
                      <a:pt x="856" y="1260"/>
                      <a:pt x="856" y="1260"/>
                    </a:cubicBezTo>
                  </a:path>
                </a:pathLst>
              </a:custGeom>
              <a:solidFill>
                <a:srgbClr val="33CCCC"/>
              </a:solidFill>
              <a:ln w="9525">
                <a:solidFill>
                  <a:srgbClr val="000000"/>
                </a:solidFill>
                <a:round/>
                <a:headEnd/>
                <a:tailEnd/>
              </a:ln>
            </p:spPr>
            <p:txBody>
              <a:bodyPr/>
              <a:lstStyle/>
              <a:p>
                <a:endParaRPr lang="en-US"/>
              </a:p>
            </p:txBody>
          </p:sp>
          <p:sp>
            <p:nvSpPr>
              <p:cNvPr id="11" name="Line 9"/>
              <p:cNvSpPr>
                <a:spLocks noChangeShapeType="1"/>
              </p:cNvSpPr>
              <p:nvPr/>
            </p:nvSpPr>
            <p:spPr bwMode="auto">
              <a:xfrm flipV="1">
                <a:off x="1689" y="783"/>
                <a:ext cx="748" cy="1296"/>
              </a:xfrm>
              <a:prstGeom prst="line">
                <a:avLst/>
              </a:prstGeom>
              <a:noFill/>
              <a:ln w="19050">
                <a:solidFill>
                  <a:srgbClr val="000000"/>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2" name="Line 10"/>
              <p:cNvSpPr>
                <a:spLocks noChangeShapeType="1"/>
              </p:cNvSpPr>
              <p:nvPr/>
            </p:nvSpPr>
            <p:spPr bwMode="auto">
              <a:xfrm>
                <a:off x="1973" y="2659"/>
                <a:ext cx="1043" cy="816"/>
              </a:xfrm>
              <a:prstGeom prst="line">
                <a:avLst/>
              </a:prstGeom>
              <a:noFill/>
              <a:ln w="19050">
                <a:solidFill>
                  <a:srgbClr val="000000"/>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3" name="Text Box 11"/>
              <p:cNvSpPr txBox="1">
                <a:spLocks noChangeArrowheads="1"/>
              </p:cNvSpPr>
              <p:nvPr/>
            </p:nvSpPr>
            <p:spPr bwMode="auto">
              <a:xfrm>
                <a:off x="3016" y="3385"/>
                <a:ext cx="1082" cy="144"/>
              </a:xfrm>
              <a:prstGeom prst="rect">
                <a:avLst/>
              </a:prstGeom>
              <a:solidFill>
                <a:srgbClr val="FFFFFF"/>
              </a:solidFill>
              <a:ln w="9525">
                <a:solidFill>
                  <a:srgbClr val="000000"/>
                </a:solidFill>
                <a:miter lim="800000"/>
                <a:headEnd/>
                <a:tailEnd/>
              </a:ln>
            </p:spPr>
            <p:txBody>
              <a:bodyPr/>
              <a:lstStyle/>
              <a:p>
                <a:r>
                  <a:rPr lang="es-ES" sz="800">
                    <a:latin typeface="Bell MT" charset="0"/>
                  </a:rPr>
                  <a:t>plantación de ribera</a:t>
                </a:r>
                <a:endParaRPr lang="es-ES"/>
              </a:p>
            </p:txBody>
          </p:sp>
          <p:sp>
            <p:nvSpPr>
              <p:cNvPr id="14" name="Text Box 12"/>
              <p:cNvSpPr txBox="1">
                <a:spLocks noChangeArrowheads="1"/>
              </p:cNvSpPr>
              <p:nvPr/>
            </p:nvSpPr>
            <p:spPr bwMode="auto">
              <a:xfrm>
                <a:off x="839" y="3385"/>
                <a:ext cx="1693" cy="144"/>
              </a:xfrm>
              <a:prstGeom prst="rect">
                <a:avLst/>
              </a:prstGeom>
              <a:solidFill>
                <a:srgbClr val="FFFFFF"/>
              </a:solidFill>
              <a:ln w="9525">
                <a:solidFill>
                  <a:srgbClr val="000000"/>
                </a:solidFill>
                <a:miter lim="800000"/>
                <a:headEnd/>
                <a:tailEnd/>
              </a:ln>
            </p:spPr>
            <p:txBody>
              <a:bodyPr/>
              <a:lstStyle/>
              <a:p>
                <a:r>
                  <a:rPr lang="es-ES" sz="800">
                    <a:latin typeface="Bell MT" charset="0"/>
                  </a:rPr>
                  <a:t>cauce de alivio más extenso en margen derecha</a:t>
                </a:r>
                <a:endParaRPr lang="es-ES"/>
              </a:p>
            </p:txBody>
          </p:sp>
          <p:sp>
            <p:nvSpPr>
              <p:cNvPr id="15" name="Line 13"/>
              <p:cNvSpPr>
                <a:spLocks noChangeShapeType="1"/>
              </p:cNvSpPr>
              <p:nvPr/>
            </p:nvSpPr>
            <p:spPr bwMode="auto">
              <a:xfrm flipH="1">
                <a:off x="1383" y="2387"/>
                <a:ext cx="272" cy="998"/>
              </a:xfrm>
              <a:prstGeom prst="line">
                <a:avLst/>
              </a:prstGeom>
              <a:noFill/>
              <a:ln w="19050">
                <a:solidFill>
                  <a:srgbClr val="000000"/>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grpSp>
      </p:grpSp>
      <p:pic>
        <p:nvPicPr>
          <p:cNvPr id="1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22338" y="5098097"/>
            <a:ext cx="4971573" cy="1688692"/>
          </a:xfrm>
          <a:prstGeom prst="rect">
            <a:avLst/>
          </a:prstGeom>
          <a:noFill/>
          <a:ln w="9525">
            <a:noFill/>
            <a:miter lim="800000"/>
            <a:headEnd/>
            <a:tailEnd/>
          </a:ln>
          <a:effectLst/>
        </p:spPr>
      </p:pic>
      <p:pic>
        <p:nvPicPr>
          <p:cNvPr id="1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318" y="5350274"/>
            <a:ext cx="3923635" cy="1392049"/>
          </a:xfrm>
          <a:prstGeom prst="rect">
            <a:avLst/>
          </a:prstGeom>
          <a:noFill/>
          <a:ln w="9525">
            <a:noFill/>
            <a:miter lim="800000"/>
            <a:headEnd/>
            <a:tailEnd/>
          </a:ln>
          <a:effectLst/>
        </p:spPr>
      </p:pic>
      <p:pic>
        <p:nvPicPr>
          <p:cNvPr id="1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45387" y="1936016"/>
            <a:ext cx="4198720" cy="220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6741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s-ES_tradnl" sz="2400" b="1" dirty="0" smtClean="0"/>
              <a:t>Medidas de restauración </a:t>
            </a:r>
            <a:r>
              <a:rPr lang="es-ES_tradnl" sz="2400" b="1" dirty="0" err="1" smtClean="0"/>
              <a:t>hidromorfológica</a:t>
            </a:r>
            <a:r>
              <a:rPr lang="es-ES_tradnl" sz="2400" b="1" dirty="0" smtClean="0"/>
              <a:t> en gestión de inundaciones</a:t>
            </a:r>
          </a:p>
          <a:p>
            <a:pPr algn="ctr"/>
            <a:r>
              <a:rPr lang="es-ES_tradnl" sz="2400" b="1" dirty="0" smtClean="0">
                <a:solidFill>
                  <a:srgbClr val="0000FF"/>
                </a:solidFill>
              </a:rPr>
              <a:t>RECUPERAR ÁREAS AFECTADAS POR EXTRACCIONES</a:t>
            </a:r>
          </a:p>
        </p:txBody>
      </p:sp>
      <p:pic>
        <p:nvPicPr>
          <p:cNvPr id="3" name="Picture 2" descr="DSC_6328-0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889" y="956792"/>
            <a:ext cx="3270250" cy="2171700"/>
          </a:xfrm>
          <a:prstGeom prst="rect">
            <a:avLst/>
          </a:prstGeom>
          <a:noFill/>
          <a:ln>
            <a:noFill/>
          </a:ln>
        </p:spPr>
      </p:pic>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2588260" y="3594100"/>
            <a:ext cx="6555740" cy="3263900"/>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a:ext>
            </a:extLst>
          </a:blip>
          <a:srcRect/>
          <a:stretch>
            <a:fillRect/>
          </a:stretch>
        </p:blipFill>
        <p:spPr bwMode="auto">
          <a:xfrm>
            <a:off x="2968625" y="781050"/>
            <a:ext cx="6175375" cy="2647950"/>
          </a:xfrm>
          <a:prstGeom prst="rect">
            <a:avLst/>
          </a:prstGeom>
          <a:noFill/>
          <a:ln>
            <a:noFill/>
          </a:ln>
        </p:spPr>
      </p:pic>
    </p:spTree>
    <p:extLst>
      <p:ext uri="{BB962C8B-B14F-4D97-AF65-F5344CB8AC3E}">
        <p14:creationId xmlns:p14="http://schemas.microsoft.com/office/powerpoint/2010/main" val="93931505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s-ES_tradnl" sz="2400" b="1" dirty="0" smtClean="0"/>
              <a:t>Medidas de restauración </a:t>
            </a:r>
            <a:r>
              <a:rPr lang="es-ES_tradnl" sz="2400" b="1" dirty="0" err="1" smtClean="0"/>
              <a:t>hidromorfológica</a:t>
            </a:r>
            <a:r>
              <a:rPr lang="es-ES_tradnl" sz="2400" b="1" dirty="0" smtClean="0"/>
              <a:t> en gestión de inundaciones</a:t>
            </a:r>
          </a:p>
          <a:p>
            <a:pPr algn="ctr"/>
            <a:r>
              <a:rPr lang="es-ES_tradnl" sz="2400" b="1" dirty="0" smtClean="0">
                <a:solidFill>
                  <a:srgbClr val="0000FF"/>
                </a:solidFill>
              </a:rPr>
              <a:t>DESURBANIZAR</a:t>
            </a:r>
          </a:p>
        </p:txBody>
      </p:sp>
      <p:pic>
        <p:nvPicPr>
          <p:cNvPr id="3" name="Picture 2"/>
          <p:cNvPicPr/>
          <p:nvPr/>
        </p:nvPicPr>
        <p:blipFill rotWithShape="1">
          <a:blip r:embed="rId2" cstate="print">
            <a:extLst>
              <a:ext uri="{28A0092B-C50C-407E-A947-70E740481C1C}">
                <a14:useLocalDpi xmlns:a14="http://schemas.microsoft.com/office/drawing/2010/main"/>
              </a:ext>
            </a:extLst>
          </a:blip>
          <a:srcRect/>
          <a:stretch/>
        </p:blipFill>
        <p:spPr bwMode="auto">
          <a:xfrm>
            <a:off x="104980" y="1086923"/>
            <a:ext cx="3740889" cy="5281380"/>
          </a:xfrm>
          <a:prstGeom prst="rect">
            <a:avLst/>
          </a:prstGeom>
          <a:noFill/>
          <a:ln>
            <a:noFill/>
          </a:ln>
          <a:extLst>
            <a:ext uri="{53640926-AAD7-44D8-BBD7-CCE9431645EC}">
              <a14:shadowObscured xmlns:a14="http://schemas.microsoft.com/office/drawing/2010/main"/>
            </a:ext>
          </a:extLst>
        </p:spPr>
      </p:pic>
      <p:pic>
        <p:nvPicPr>
          <p:cNvPr id="4" name="Picture 3"/>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32207" y="830997"/>
            <a:ext cx="4346575" cy="3548380"/>
          </a:xfrm>
          <a:prstGeom prst="rect">
            <a:avLst/>
          </a:prstGeom>
          <a:noFill/>
          <a:ln>
            <a:noFill/>
          </a:ln>
        </p:spPr>
      </p:pic>
      <p:pic>
        <p:nvPicPr>
          <p:cNvPr id="5" name="Picture 4"/>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47613" y="4379377"/>
            <a:ext cx="3600450" cy="2400300"/>
          </a:xfrm>
          <a:prstGeom prst="rect">
            <a:avLst/>
          </a:prstGeom>
          <a:noFill/>
          <a:ln>
            <a:noFill/>
          </a:ln>
        </p:spPr>
      </p:pic>
    </p:spTree>
    <p:extLst>
      <p:ext uri="{BB962C8B-B14F-4D97-AF65-F5344CB8AC3E}">
        <p14:creationId xmlns:p14="http://schemas.microsoft.com/office/powerpoint/2010/main" val="370766748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063198"/>
          </a:xfrm>
          <a:prstGeom prst="rect">
            <a:avLst/>
          </a:prstGeom>
          <a:noFill/>
        </p:spPr>
        <p:txBody>
          <a:bodyPr wrap="square" rtlCol="0">
            <a:spAutoFit/>
          </a:bodyPr>
          <a:lstStyle/>
          <a:p>
            <a:pPr algn="ctr"/>
            <a:r>
              <a:rPr lang="es-ES_tradnl" sz="2400" b="1" dirty="0" smtClean="0"/>
              <a:t>Otras medidas en gestión de inundaciones</a:t>
            </a:r>
            <a:endParaRPr lang="es-ES_tradnl" sz="800" b="1" dirty="0" smtClean="0"/>
          </a:p>
          <a:p>
            <a:r>
              <a:rPr lang="es-ES_tradnl" sz="2000" b="1" dirty="0" smtClean="0">
                <a:solidFill>
                  <a:srgbClr val="0000FF"/>
                </a:solidFill>
              </a:rPr>
              <a:t>-EDUCAR </a:t>
            </a:r>
            <a:r>
              <a:rPr lang="es-ES_tradnl" sz="2000" b="1" dirty="0">
                <a:solidFill>
                  <a:srgbClr val="0000FF"/>
                </a:solidFill>
              </a:rPr>
              <a:t>EN VALORES DE LAS CRECIDAS Y EN CULTURA DEL </a:t>
            </a:r>
            <a:r>
              <a:rPr lang="es-ES_tradnl" sz="2000" b="1" dirty="0" smtClean="0">
                <a:solidFill>
                  <a:srgbClr val="0000FF"/>
                </a:solidFill>
              </a:rPr>
              <a:t>RIESGO</a:t>
            </a:r>
          </a:p>
          <a:p>
            <a:endParaRPr lang="es-ES_tradnl" sz="2000" b="1" dirty="0">
              <a:solidFill>
                <a:srgbClr val="0000FF"/>
              </a:solidFill>
            </a:endParaRPr>
          </a:p>
          <a:p>
            <a:endParaRPr lang="es-ES_tradnl" sz="2000" b="1" dirty="0" smtClean="0">
              <a:solidFill>
                <a:srgbClr val="0000FF"/>
              </a:solidFill>
            </a:endParaRPr>
          </a:p>
          <a:p>
            <a:endParaRPr lang="es-ES_tradnl" sz="2000" b="1" dirty="0">
              <a:solidFill>
                <a:srgbClr val="0000FF"/>
              </a:solidFill>
            </a:endParaRPr>
          </a:p>
          <a:p>
            <a:endParaRPr lang="es-ES_tradnl" sz="2000" b="1" dirty="0" smtClean="0">
              <a:solidFill>
                <a:srgbClr val="0000FF"/>
              </a:solidFill>
            </a:endParaRPr>
          </a:p>
          <a:p>
            <a:endParaRPr lang="es-ES_tradnl" sz="2000" b="1" dirty="0">
              <a:solidFill>
                <a:srgbClr val="0000FF"/>
              </a:solidFill>
            </a:endParaRPr>
          </a:p>
          <a:p>
            <a:endParaRPr lang="es-ES_tradnl" sz="2000" b="1" dirty="0" smtClean="0">
              <a:solidFill>
                <a:srgbClr val="0000FF"/>
              </a:solidFill>
            </a:endParaRPr>
          </a:p>
          <a:p>
            <a:endParaRPr lang="es-ES_tradnl" sz="2000" b="1" dirty="0">
              <a:solidFill>
                <a:srgbClr val="0000FF"/>
              </a:solidFill>
            </a:endParaRPr>
          </a:p>
          <a:p>
            <a:endParaRPr lang="es-ES_tradnl" sz="2000" b="1" dirty="0" smtClean="0">
              <a:solidFill>
                <a:srgbClr val="0000FF"/>
              </a:solidFill>
            </a:endParaRPr>
          </a:p>
          <a:p>
            <a:r>
              <a:rPr lang="es-ES_tradnl" sz="2000" b="1" dirty="0" smtClean="0">
                <a:solidFill>
                  <a:srgbClr val="0000FF"/>
                </a:solidFill>
              </a:rPr>
              <a:t>-FORMACIÓN TÉCNICA EN LOS PRINCIPIOS DE GESTIÓN</a:t>
            </a:r>
          </a:p>
          <a:p>
            <a:r>
              <a:rPr lang="es-ES_tradnl" sz="2000" b="1" dirty="0" smtClean="0">
                <a:solidFill>
                  <a:srgbClr val="0000FF"/>
                </a:solidFill>
              </a:rPr>
              <a:t>-ORDENACIÓN DEL TERRITORIO: usos del suelo en función de la </a:t>
            </a:r>
            <a:r>
              <a:rPr lang="es-ES_tradnl" sz="2000" b="1" dirty="0" err="1" smtClean="0">
                <a:solidFill>
                  <a:srgbClr val="0000FF"/>
                </a:solidFill>
              </a:rPr>
              <a:t>inundabilidad</a:t>
            </a:r>
            <a:r>
              <a:rPr lang="es-ES_tradnl" sz="2000" b="1" dirty="0" smtClean="0">
                <a:solidFill>
                  <a:srgbClr val="0000FF"/>
                </a:solidFill>
              </a:rPr>
              <a:t>, fomentar usos compatibles, adaptar todas las actividades a las crecidas</a:t>
            </a:r>
          </a:p>
          <a:p>
            <a:r>
              <a:rPr lang="en-US" sz="2000" b="1" dirty="0" smtClean="0">
                <a:solidFill>
                  <a:srgbClr val="0000FF"/>
                </a:solidFill>
              </a:rPr>
              <a:t>-IMPEDIR </a:t>
            </a:r>
            <a:r>
              <a:rPr lang="en-US" sz="2000" b="1" dirty="0">
                <a:solidFill>
                  <a:srgbClr val="0000FF"/>
                </a:solidFill>
              </a:rPr>
              <a:t>NUEVAS OCUPACIONES DEL ESPACIO </a:t>
            </a:r>
            <a:r>
              <a:rPr lang="en-US" sz="2000" b="1" dirty="0" smtClean="0">
                <a:solidFill>
                  <a:srgbClr val="0000FF"/>
                </a:solidFill>
              </a:rPr>
              <a:t>INUNDABLE</a:t>
            </a:r>
          </a:p>
          <a:p>
            <a:r>
              <a:rPr lang="en-US" sz="2000" b="1" dirty="0" smtClean="0">
                <a:solidFill>
                  <a:srgbClr val="0000FF"/>
                </a:solidFill>
              </a:rPr>
              <a:t>-ASUMIR RESPONSABILIDADES (ADMINISTRACIÓN Y AFECTADOS) Y PRUDENCIA</a:t>
            </a:r>
          </a:p>
          <a:p>
            <a:r>
              <a:rPr lang="en-US" sz="2000" b="1" dirty="0" smtClean="0">
                <a:solidFill>
                  <a:srgbClr val="0000FF"/>
                </a:solidFill>
              </a:rPr>
              <a:t>-ESTABLECER </a:t>
            </a:r>
            <a:r>
              <a:rPr lang="en-US" sz="2000" b="1" dirty="0">
                <a:solidFill>
                  <a:srgbClr val="0000FF"/>
                </a:solidFill>
              </a:rPr>
              <a:t>UNA FIGURA DE “TERRITORIO-RIESGO” CON </a:t>
            </a:r>
            <a:r>
              <a:rPr lang="en-US" sz="2000" b="1" dirty="0" smtClean="0">
                <a:solidFill>
                  <a:srgbClr val="0000FF"/>
                </a:solidFill>
              </a:rPr>
              <a:t>COMPENSACIONES</a:t>
            </a:r>
          </a:p>
          <a:p>
            <a:r>
              <a:rPr lang="en-US" sz="2000" b="1" dirty="0" smtClean="0">
                <a:solidFill>
                  <a:srgbClr val="0000FF"/>
                </a:solidFill>
              </a:rPr>
              <a:t>-SEGUROS COFINANCIADOS PARA </a:t>
            </a:r>
            <a:r>
              <a:rPr lang="en-US" sz="2000" b="1" dirty="0">
                <a:solidFill>
                  <a:srgbClr val="0000FF"/>
                </a:solidFill>
              </a:rPr>
              <a:t>TODAS LAS </a:t>
            </a:r>
            <a:r>
              <a:rPr lang="en-US" sz="2000" b="1" dirty="0" smtClean="0">
                <a:solidFill>
                  <a:srgbClr val="0000FF"/>
                </a:solidFill>
              </a:rPr>
              <a:t>ACTIVIDADES</a:t>
            </a:r>
          </a:p>
          <a:p>
            <a:r>
              <a:rPr lang="en-US" sz="2000" b="1" dirty="0" smtClean="0">
                <a:solidFill>
                  <a:srgbClr val="0000FF"/>
                </a:solidFill>
              </a:rPr>
              <a:t>-PREMIAR </a:t>
            </a:r>
            <a:r>
              <a:rPr lang="en-US" sz="2000" b="1" dirty="0">
                <a:solidFill>
                  <a:srgbClr val="0000FF"/>
                </a:solidFill>
              </a:rPr>
              <a:t>BUENAS PRÁCTICAS QUE REDUZCAN EXPOSICIÓN Y </a:t>
            </a:r>
            <a:r>
              <a:rPr lang="en-US" sz="2000" b="1" dirty="0" smtClean="0">
                <a:solidFill>
                  <a:srgbClr val="0000FF"/>
                </a:solidFill>
              </a:rPr>
              <a:t>VULNERABILIDAD</a:t>
            </a:r>
            <a:endParaRPr lang="es-ES_tradnl" sz="2400" b="1" dirty="0" smtClean="0">
              <a:solidFill>
                <a:srgbClr val="0000FF"/>
              </a:solidFill>
            </a:endParaRPr>
          </a:p>
          <a:p>
            <a:pPr algn="ctr"/>
            <a:endParaRPr lang="es-ES_tradnl" sz="2400" b="1" dirty="0"/>
          </a:p>
        </p:txBody>
      </p:sp>
      <p:pic>
        <p:nvPicPr>
          <p:cNvPr id="3" name="Content Placeholder 3"/>
          <p:cNvPicPr>
            <a:picLocks noChangeAspect="1"/>
          </p:cNvPicPr>
          <p:nvPr/>
        </p:nvPicPr>
        <p:blipFill rotWithShape="1">
          <a:blip r:embed="rId2" cstate="screen">
            <a:extLst>
              <a:ext uri="{28A0092B-C50C-407E-A947-70E740481C1C}">
                <a14:useLocalDpi xmlns:a14="http://schemas.microsoft.com/office/drawing/2010/main"/>
              </a:ext>
            </a:extLst>
          </a:blip>
          <a:srcRect b="-36307"/>
          <a:stretch/>
        </p:blipFill>
        <p:spPr>
          <a:xfrm>
            <a:off x="0" y="700060"/>
            <a:ext cx="9144000" cy="1719376"/>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92919"/>
            <a:ext cx="9144000" cy="1290484"/>
          </a:xfrm>
          <a:prstGeom prst="rect">
            <a:avLst/>
          </a:prstGeom>
        </p:spPr>
      </p:pic>
      <p:sp>
        <p:nvSpPr>
          <p:cNvPr id="6" name="5 Rectángulo"/>
          <p:cNvSpPr/>
          <p:nvPr/>
        </p:nvSpPr>
        <p:spPr>
          <a:xfrm>
            <a:off x="0" y="5620016"/>
            <a:ext cx="5112568" cy="1292662"/>
          </a:xfrm>
          <a:prstGeom prst="rect">
            <a:avLst/>
          </a:prstGeom>
          <a:solidFill>
            <a:srgbClr val="00B0F0">
              <a:alpha val="31000"/>
            </a:srgbClr>
          </a:solidFill>
          <a:effectLst>
            <a:glow rad="228600">
              <a:schemeClr val="accent5">
                <a:satMod val="175000"/>
                <a:alpha val="40000"/>
              </a:schemeClr>
            </a:glow>
          </a:effectLst>
        </p:spPr>
        <p:txBody>
          <a:bodyPr wrap="square">
            <a:spAutoFit/>
          </a:bodyPr>
          <a:lstStyle/>
          <a:p>
            <a:r>
              <a:rPr lang="es-ES" sz="2000" b="1" i="1" dirty="0" smtClean="0"/>
              <a:t>Las especies que sobreviven no son las más fuertes ni las más inteligentes, sino las más flexibles y adaptables a los cambios.</a:t>
            </a:r>
          </a:p>
          <a:p>
            <a:pPr algn="r"/>
            <a:r>
              <a:rPr lang="es-ES" i="1" dirty="0" smtClean="0"/>
              <a:t>Charles Darwin</a:t>
            </a:r>
            <a:endParaRPr lang="es-ES" i="1" dirty="0"/>
          </a:p>
        </p:txBody>
      </p:sp>
      <p:pic>
        <p:nvPicPr>
          <p:cNvPr id="7" name="Picture 12" descr="http://cirefluvial.com/img/global/cabecera_logo.gif"/>
          <p:cNvPicPr>
            <a:picLocks noChangeAspect="1" noChangeArrowheads="1"/>
          </p:cNvPicPr>
          <p:nvPr/>
        </p:nvPicPr>
        <p:blipFill>
          <a:blip r:embed="rId4" cstate="print"/>
          <a:srcRect/>
          <a:stretch>
            <a:fillRect/>
          </a:stretch>
        </p:blipFill>
        <p:spPr bwMode="auto">
          <a:xfrm>
            <a:off x="5779171" y="5748970"/>
            <a:ext cx="3118787" cy="1000365"/>
          </a:xfrm>
          <a:prstGeom prst="rect">
            <a:avLst/>
          </a:prstGeom>
          <a:noFill/>
        </p:spPr>
      </p:pic>
    </p:spTree>
    <p:extLst>
      <p:ext uri="{BB962C8B-B14F-4D97-AF65-F5344CB8AC3E}">
        <p14:creationId xmlns:p14="http://schemas.microsoft.com/office/powerpoint/2010/main" val="176182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247317"/>
          </a:xfrm>
          <a:prstGeom prst="rect">
            <a:avLst/>
          </a:prstGeom>
          <a:noFill/>
        </p:spPr>
        <p:txBody>
          <a:bodyPr wrap="square" rtlCol="0">
            <a:spAutoFit/>
          </a:bodyPr>
          <a:lstStyle/>
          <a:p>
            <a:r>
              <a:rPr lang="es-ES_tradnl" b="1" dirty="0" smtClean="0"/>
              <a:t>Río Mijares</a:t>
            </a:r>
          </a:p>
          <a:p>
            <a:endParaRPr lang="es-ES_tradnl" dirty="0" smtClean="0"/>
          </a:p>
          <a:p>
            <a:r>
              <a:rPr lang="es-ES_tradnl" dirty="0" smtClean="0"/>
              <a:t>73 </a:t>
            </a:r>
            <a:r>
              <a:rPr lang="es-ES_tradnl" dirty="0"/>
              <a:t>km de recorrido en </a:t>
            </a:r>
            <a:r>
              <a:rPr lang="es-ES_tradnl" dirty="0" smtClean="0"/>
              <a:t>Aragón, 160 en total.</a:t>
            </a:r>
          </a:p>
          <a:p>
            <a:r>
              <a:rPr lang="es-ES_tradnl" dirty="0" smtClean="0"/>
              <a:t>Cabecera en valle </a:t>
            </a:r>
            <a:r>
              <a:rPr lang="es-ES_tradnl" dirty="0"/>
              <a:t>relativamente abierto que se va encajando y ganando sinuosidad hasta encañonarse y hacerse </a:t>
            </a:r>
            <a:r>
              <a:rPr lang="es-ES_tradnl" dirty="0" err="1"/>
              <a:t>meandriforme</a:t>
            </a:r>
            <a:r>
              <a:rPr lang="es-ES_tradnl" dirty="0"/>
              <a:t> aguas abajo de </a:t>
            </a:r>
            <a:r>
              <a:rPr lang="es-ES_tradnl" dirty="0" err="1"/>
              <a:t>Cedrillas</a:t>
            </a:r>
            <a:r>
              <a:rPr lang="es-ES_tradnl" dirty="0"/>
              <a:t>. </a:t>
            </a:r>
            <a:endParaRPr lang="es-ES_tradnl" dirty="0" smtClean="0"/>
          </a:p>
          <a:p>
            <a:r>
              <a:rPr lang="es-ES_tradnl" dirty="0"/>
              <a:t>A</a:t>
            </a:r>
            <a:r>
              <a:rPr lang="es-ES_tradnl" dirty="0" smtClean="0"/>
              <a:t> </a:t>
            </a:r>
            <a:r>
              <a:rPr lang="es-ES_tradnl" dirty="0"/>
              <a:t>partir de </a:t>
            </a:r>
            <a:r>
              <a:rPr lang="es-ES_tradnl" dirty="0" err="1"/>
              <a:t>Formiche</a:t>
            </a:r>
            <a:r>
              <a:rPr lang="es-ES_tradnl" dirty="0"/>
              <a:t> Alto </a:t>
            </a:r>
            <a:r>
              <a:rPr lang="es-ES_tradnl" dirty="0" smtClean="0"/>
              <a:t>meandros </a:t>
            </a:r>
            <a:r>
              <a:rPr lang="es-ES_tradnl" dirty="0"/>
              <a:t>irregulares </a:t>
            </a:r>
            <a:r>
              <a:rPr lang="es-ES_tradnl" dirty="0" smtClean="0"/>
              <a:t>y algunos </a:t>
            </a:r>
            <a:r>
              <a:rPr lang="es-ES_tradnl" dirty="0"/>
              <a:t>cortos tramos </a:t>
            </a:r>
            <a:r>
              <a:rPr lang="es-ES_tradnl" dirty="0" smtClean="0"/>
              <a:t>trenzados, corredor </a:t>
            </a:r>
            <a:r>
              <a:rPr lang="es-ES_tradnl" dirty="0"/>
              <a:t>ribereño también </a:t>
            </a:r>
            <a:r>
              <a:rPr lang="es-ES_tradnl" dirty="0" smtClean="0"/>
              <a:t>intermitente</a:t>
            </a:r>
            <a:r>
              <a:rPr lang="es-ES_tradnl" dirty="0"/>
              <a:t>. </a:t>
            </a:r>
            <a:endParaRPr lang="es-ES_tradnl" dirty="0" smtClean="0"/>
          </a:p>
          <a:p>
            <a:r>
              <a:rPr lang="es-ES_tradnl" dirty="0" smtClean="0"/>
              <a:t>A </a:t>
            </a:r>
            <a:r>
              <a:rPr lang="es-ES_tradnl" dirty="0"/>
              <a:t>partir de la confluencia con el </a:t>
            </a:r>
            <a:r>
              <a:rPr lang="es-ES_tradnl" dirty="0" err="1"/>
              <a:t>Albentosa</a:t>
            </a:r>
            <a:r>
              <a:rPr lang="es-ES_tradnl" dirty="0"/>
              <a:t>, el valle del Mijares se encaja y el cauce describe dos meandros pronunciados antes de entrar en el pequeño embalse de Los </a:t>
            </a:r>
            <a:r>
              <a:rPr lang="es-ES_tradnl" dirty="0" err="1"/>
              <a:t>Toranes</a:t>
            </a:r>
            <a:r>
              <a:rPr lang="es-ES_tradnl" dirty="0"/>
              <a:t>. </a:t>
            </a:r>
            <a:endParaRPr lang="es-ES_tradnl" dirty="0" smtClean="0"/>
          </a:p>
          <a:p>
            <a:r>
              <a:rPr lang="es-ES_tradnl" dirty="0" smtClean="0"/>
              <a:t>Aguas </a:t>
            </a:r>
            <a:r>
              <a:rPr lang="es-ES_tradnl" dirty="0"/>
              <a:t>abajo el río penetra en </a:t>
            </a:r>
            <a:r>
              <a:rPr lang="es-ES_tradnl" dirty="0" smtClean="0"/>
              <a:t>su </a:t>
            </a:r>
            <a:r>
              <a:rPr lang="es-ES_tradnl" dirty="0"/>
              <a:t>estrecho </a:t>
            </a:r>
            <a:r>
              <a:rPr lang="es-ES_tradnl" dirty="0" smtClean="0"/>
              <a:t>cañón, </a:t>
            </a:r>
            <a:r>
              <a:rPr lang="es-ES_tradnl" dirty="0"/>
              <a:t>del que sale describiendo amplios meandros encajados en la zona de </a:t>
            </a:r>
            <a:r>
              <a:rPr lang="es-ES_tradnl" dirty="0" err="1"/>
              <a:t>Olba</a:t>
            </a:r>
            <a:r>
              <a:rPr lang="es-ES_tradnl" dirty="0"/>
              <a:t>. P</a:t>
            </a:r>
            <a:r>
              <a:rPr lang="es-ES_tradnl" dirty="0" smtClean="0"/>
              <a:t>endiente ligeramente </a:t>
            </a:r>
            <a:r>
              <a:rPr lang="es-ES_tradnl" dirty="0"/>
              <a:t>por debajo del 1</a:t>
            </a:r>
            <a:r>
              <a:rPr lang="es-ES_tradnl" dirty="0" smtClean="0"/>
              <a:t>%. Aceptable </a:t>
            </a:r>
            <a:r>
              <a:rPr lang="es-ES_tradnl" dirty="0"/>
              <a:t>corredor ribereño. </a:t>
            </a:r>
            <a:endParaRPr lang="es-ES_tradnl" dirty="0" smtClean="0"/>
          </a:p>
          <a:p>
            <a:r>
              <a:rPr lang="es-ES_tradnl" dirty="0" smtClean="0"/>
              <a:t>Nada </a:t>
            </a:r>
            <a:r>
              <a:rPr lang="es-ES_tradnl" dirty="0"/>
              <a:t>más salir de Aragón el Mijares penetra en el embalse de </a:t>
            </a:r>
            <a:r>
              <a:rPr lang="es-ES_tradnl" dirty="0" err="1"/>
              <a:t>Arenós</a:t>
            </a:r>
            <a:r>
              <a:rPr lang="es-ES_tradnl" dirty="0"/>
              <a:t>.</a:t>
            </a:r>
            <a:endParaRPr lang="es-ES" dirty="0"/>
          </a:p>
          <a:p>
            <a:endParaRPr lang="es-ES" dirty="0" smtClean="0"/>
          </a:p>
          <a:p>
            <a:endParaRPr lang="es-ES_tradnl"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7697" y="3662218"/>
            <a:ext cx="5326303" cy="3195782"/>
          </a:xfrm>
          <a:prstGeom prst="rect">
            <a:avLst/>
          </a:prstGeom>
        </p:spPr>
      </p:pic>
      <p:sp>
        <p:nvSpPr>
          <p:cNvPr id="4" name="Rectangle 3"/>
          <p:cNvSpPr/>
          <p:nvPr/>
        </p:nvSpPr>
        <p:spPr>
          <a:xfrm>
            <a:off x="0" y="3926222"/>
            <a:ext cx="3817697" cy="2862323"/>
          </a:xfrm>
          <a:prstGeom prst="rect">
            <a:avLst/>
          </a:prstGeom>
        </p:spPr>
        <p:txBody>
          <a:bodyPr wrap="square">
            <a:spAutoFit/>
          </a:bodyPr>
          <a:lstStyle/>
          <a:p>
            <a:r>
              <a:rPr lang="es-ES_tradnl" dirty="0"/>
              <a:t>El principal afluente del Mijares por la derecha es el río Manzanera o </a:t>
            </a:r>
            <a:r>
              <a:rPr lang="es-ES_tradnl" dirty="0" err="1"/>
              <a:t>Albentosa</a:t>
            </a:r>
            <a:r>
              <a:rPr lang="es-ES_tradnl" dirty="0"/>
              <a:t>, con sus afluentes Torrijas, Las Fuentes y Los Paraísos.</a:t>
            </a:r>
            <a:endParaRPr lang="es-ES" dirty="0"/>
          </a:p>
          <a:p>
            <a:r>
              <a:rPr lang="es-ES_tradnl" dirty="0"/>
              <a:t>Por la izquierda son varios los afluentes del Mijares, provenientes de la sierra de </a:t>
            </a:r>
            <a:r>
              <a:rPr lang="es-ES_tradnl" dirty="0" err="1"/>
              <a:t>Gúdar</a:t>
            </a:r>
            <a:r>
              <a:rPr lang="es-ES_tradnl" dirty="0"/>
              <a:t>: ríos Alcalá o </a:t>
            </a:r>
            <a:r>
              <a:rPr lang="es-ES_tradnl" dirty="0" err="1"/>
              <a:t>Valbona</a:t>
            </a:r>
            <a:r>
              <a:rPr lang="es-ES_tradnl" dirty="0"/>
              <a:t>, Mora, Estrecho, </a:t>
            </a:r>
            <a:r>
              <a:rPr lang="es-ES_tradnl" dirty="0" err="1"/>
              <a:t>Rubielos</a:t>
            </a:r>
            <a:r>
              <a:rPr lang="es-ES_tradnl" dirty="0"/>
              <a:t>, Morrón y Linares.</a:t>
            </a:r>
            <a:r>
              <a:rPr lang="es-ES" dirty="0"/>
              <a:t> </a:t>
            </a:r>
          </a:p>
          <a:p>
            <a:endParaRPr lang="es-ES" dirty="0"/>
          </a:p>
        </p:txBody>
      </p:sp>
    </p:spTree>
    <p:extLst>
      <p:ext uri="{BB962C8B-B14F-4D97-AF65-F5344CB8AC3E}">
        <p14:creationId xmlns:p14="http://schemas.microsoft.com/office/powerpoint/2010/main" val="10500889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4060" y="396243"/>
            <a:ext cx="4471940" cy="1200329"/>
          </a:xfrm>
          <a:prstGeom prst="rect">
            <a:avLst/>
          </a:prstGeom>
        </p:spPr>
        <p:txBody>
          <a:bodyPr wrap="square">
            <a:spAutoFit/>
          </a:bodyPr>
          <a:lstStyle/>
          <a:p>
            <a:r>
              <a:rPr lang="es-ES" b="1" dirty="0"/>
              <a:t>LIC Estrechos del río </a:t>
            </a:r>
            <a:r>
              <a:rPr lang="es-ES" b="1" dirty="0" smtClean="0"/>
              <a:t>Mijares (ES2420128) </a:t>
            </a:r>
            <a:endParaRPr lang="es-ES" b="1" dirty="0"/>
          </a:p>
          <a:p>
            <a:r>
              <a:rPr lang="es-ES" dirty="0" smtClean="0"/>
              <a:t>cañón </a:t>
            </a:r>
            <a:r>
              <a:rPr lang="es-ES" dirty="0" err="1" smtClean="0"/>
              <a:t>fluviokárstico</a:t>
            </a:r>
            <a:endParaRPr lang="es-ES" dirty="0"/>
          </a:p>
          <a:p>
            <a:r>
              <a:rPr lang="es-ES" dirty="0" smtClean="0"/>
              <a:t>acumulaciones </a:t>
            </a:r>
            <a:r>
              <a:rPr lang="es-ES" dirty="0" err="1" smtClean="0"/>
              <a:t>travertínicas</a:t>
            </a:r>
            <a:endParaRPr lang="es-ES" dirty="0"/>
          </a:p>
          <a:p>
            <a:r>
              <a:rPr lang="es-ES" dirty="0" smtClean="0"/>
              <a:t>bosques de ribera</a:t>
            </a:r>
            <a:endParaRPr lang="es-ES_tradnl" dirty="0"/>
          </a:p>
        </p:txBody>
      </p:sp>
      <p:pic>
        <p:nvPicPr>
          <p:cNvPr id="6" name="Picture 5"/>
          <p:cNvPicPr>
            <a:picLocks noChangeAspect="1"/>
          </p:cNvPicPr>
          <p:nvPr/>
        </p:nvPicPr>
        <p:blipFill>
          <a:blip r:embed="rId2"/>
          <a:stretch>
            <a:fillRect/>
          </a:stretch>
        </p:blipFill>
        <p:spPr>
          <a:xfrm>
            <a:off x="0" y="2001703"/>
            <a:ext cx="5457152" cy="4092864"/>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1818" y="490831"/>
            <a:ext cx="3602182" cy="2401454"/>
          </a:xfrm>
          <a:prstGeom prst="rect">
            <a:avLst/>
          </a:prstGeom>
        </p:spPr>
      </p:pic>
      <p:pic>
        <p:nvPicPr>
          <p:cNvPr id="8" name="Picture 7" descr="Captura de pantalla 2015-11-08 a las 16.39.08.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57152" y="3312997"/>
            <a:ext cx="3686848" cy="2490239"/>
          </a:xfrm>
          <a:prstGeom prst="rect">
            <a:avLst/>
          </a:prstGeom>
        </p:spPr>
      </p:pic>
    </p:spTree>
    <p:extLst>
      <p:ext uri="{BB962C8B-B14F-4D97-AF65-F5344CB8AC3E}">
        <p14:creationId xmlns:p14="http://schemas.microsoft.com/office/powerpoint/2010/main" val="111480758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ptura de pantalla 2015-11-12 a las 11.28.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3396"/>
            <a:ext cx="4620223" cy="2399857"/>
          </a:xfrm>
          <a:prstGeom prst="rect">
            <a:avLst/>
          </a:prstGeom>
        </p:spPr>
      </p:pic>
      <p:sp>
        <p:nvSpPr>
          <p:cNvPr id="9" name="Rectangle 8"/>
          <p:cNvSpPr/>
          <p:nvPr/>
        </p:nvSpPr>
        <p:spPr>
          <a:xfrm>
            <a:off x="0" y="7533"/>
            <a:ext cx="9144000" cy="7232749"/>
          </a:xfrm>
          <a:prstGeom prst="rect">
            <a:avLst/>
          </a:prstGeom>
        </p:spPr>
        <p:txBody>
          <a:bodyPr wrap="square">
            <a:spAutoFit/>
          </a:bodyPr>
          <a:lstStyle/>
          <a:p>
            <a:r>
              <a:rPr lang="es-ES" sz="3600" b="1" dirty="0" smtClean="0"/>
              <a:t>¿Qué río queréis</a:t>
            </a:r>
            <a:r>
              <a:rPr lang="es-ES" sz="3600" b="1" dirty="0" smtClean="0"/>
              <a:t>?</a:t>
            </a:r>
          </a:p>
          <a:p>
            <a:endParaRPr lang="es-ES" sz="3600" b="1" dirty="0"/>
          </a:p>
          <a:p>
            <a:endParaRPr lang="es-ES" sz="3600" b="1" dirty="0" smtClean="0"/>
          </a:p>
          <a:p>
            <a:endParaRPr lang="es-ES" sz="3600" b="1" dirty="0" smtClean="0"/>
          </a:p>
          <a:p>
            <a:endParaRPr lang="es-ES" b="1" dirty="0" smtClean="0"/>
          </a:p>
          <a:p>
            <a:endParaRPr lang="es-ES" sz="2400" b="1" dirty="0" smtClean="0"/>
          </a:p>
          <a:p>
            <a:endParaRPr lang="es-ES" sz="2400" b="1" dirty="0"/>
          </a:p>
          <a:p>
            <a:endParaRPr lang="es-ES" sz="2400" b="1" dirty="0" smtClean="0"/>
          </a:p>
          <a:p>
            <a:endParaRPr lang="es-ES" sz="2400" b="1" dirty="0"/>
          </a:p>
          <a:p>
            <a:pPr algn="r"/>
            <a:r>
              <a:rPr lang="es-ES" sz="2400" b="1" dirty="0" smtClean="0"/>
              <a:t>						</a:t>
            </a:r>
          </a:p>
          <a:p>
            <a:endParaRPr lang="es-ES" sz="2400" b="1" dirty="0" smtClean="0"/>
          </a:p>
          <a:p>
            <a:endParaRPr lang="es-ES" sz="2400" b="1" dirty="0"/>
          </a:p>
          <a:p>
            <a:endParaRPr lang="es-ES" sz="2400" b="1" dirty="0" smtClean="0"/>
          </a:p>
          <a:p>
            <a:endParaRPr lang="es-ES" sz="2400" b="1" dirty="0"/>
          </a:p>
          <a:p>
            <a:endParaRPr lang="es-ES" sz="2400" b="1" dirty="0" smtClean="0"/>
          </a:p>
          <a:p>
            <a:endParaRPr lang="es-ES" sz="1200" b="1" dirty="0" smtClean="0"/>
          </a:p>
          <a:p>
            <a:pPr algn="r"/>
            <a:r>
              <a:rPr lang="es-ES" sz="2400" b="1" dirty="0" smtClean="0"/>
              <a:t>MUCHAS GRACIAS  </a:t>
            </a:r>
            <a:r>
              <a:rPr lang="es-ES" sz="3200" b="1" dirty="0" err="1" smtClean="0">
                <a:solidFill>
                  <a:srgbClr val="0000FF"/>
                </a:solidFill>
              </a:rPr>
              <a:t>aollero@unizar.es</a:t>
            </a:r>
            <a:endParaRPr lang="es-ES" sz="3200" b="1" dirty="0">
              <a:solidFill>
                <a:srgbClr val="0000FF"/>
              </a:solidFill>
            </a:endParaRPr>
          </a:p>
        </p:txBody>
      </p:sp>
      <p:pic>
        <p:nvPicPr>
          <p:cNvPr id="10" name="Picture 9" descr="Captura de pantalla 2015-11-02 a las 22.21.0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7414" y="0"/>
            <a:ext cx="2926586" cy="1078061"/>
          </a:xfrm>
          <a:prstGeom prst="rect">
            <a:avLst/>
          </a:prstGeom>
        </p:spPr>
      </p:pic>
      <p:pic>
        <p:nvPicPr>
          <p:cNvPr id="2" name="Picture 1" descr="Captura de pantalla 2015-11-12 a las 11.34.4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038" y="3142895"/>
            <a:ext cx="8398962" cy="3191162"/>
          </a:xfrm>
          <a:prstGeom prst="rect">
            <a:avLst/>
          </a:prstGeom>
        </p:spPr>
      </p:pic>
      <p:sp>
        <p:nvSpPr>
          <p:cNvPr id="4" name="Rectangle 3"/>
          <p:cNvSpPr/>
          <p:nvPr/>
        </p:nvSpPr>
        <p:spPr>
          <a:xfrm>
            <a:off x="4620222" y="964976"/>
            <a:ext cx="4440995" cy="830997"/>
          </a:xfrm>
          <a:prstGeom prst="rect">
            <a:avLst/>
          </a:prstGeom>
        </p:spPr>
        <p:txBody>
          <a:bodyPr wrap="square">
            <a:spAutoFit/>
          </a:bodyPr>
          <a:lstStyle/>
          <a:p>
            <a:r>
              <a:rPr lang="es-ES" sz="2400" b="1" dirty="0" smtClean="0"/>
              <a:t>Gestión </a:t>
            </a:r>
            <a:r>
              <a:rPr lang="es-ES" sz="2400" b="1" dirty="0"/>
              <a:t>y mejora de pasos sobre el río y accesos a fincas</a:t>
            </a:r>
          </a:p>
        </p:txBody>
      </p:sp>
      <p:sp>
        <p:nvSpPr>
          <p:cNvPr id="5" name="Rectangle 4"/>
          <p:cNvSpPr/>
          <p:nvPr/>
        </p:nvSpPr>
        <p:spPr>
          <a:xfrm>
            <a:off x="4347515" y="2357966"/>
            <a:ext cx="4844708" cy="830997"/>
          </a:xfrm>
          <a:prstGeom prst="rect">
            <a:avLst/>
          </a:prstGeom>
        </p:spPr>
        <p:txBody>
          <a:bodyPr wrap="square">
            <a:spAutoFit/>
          </a:bodyPr>
          <a:lstStyle/>
          <a:p>
            <a:pPr algn="r"/>
            <a:r>
              <a:rPr lang="es-ES" sz="2400" b="1" dirty="0"/>
              <a:t>Proyecto LIFE de restauración fluvial</a:t>
            </a:r>
          </a:p>
          <a:p>
            <a:pPr algn="r"/>
            <a:r>
              <a:rPr lang="es-ES" sz="2400" b="1" dirty="0"/>
              <a:t>Proyecto de custodia del territorio</a:t>
            </a:r>
            <a:endParaRPr lang="es-ES_tradnl" sz="2400" dirty="0"/>
          </a:p>
        </p:txBody>
      </p:sp>
      <p:sp>
        <p:nvSpPr>
          <p:cNvPr id="6" name="TextBox 5"/>
          <p:cNvSpPr txBox="1"/>
          <p:nvPr/>
        </p:nvSpPr>
        <p:spPr>
          <a:xfrm>
            <a:off x="4565670" y="1659476"/>
            <a:ext cx="5261418" cy="830997"/>
          </a:xfrm>
          <a:prstGeom prst="rect">
            <a:avLst/>
          </a:prstGeom>
          <a:noFill/>
        </p:spPr>
        <p:txBody>
          <a:bodyPr wrap="square" rtlCol="0">
            <a:spAutoFit/>
          </a:bodyPr>
          <a:lstStyle/>
          <a:p>
            <a:r>
              <a:rPr lang="es-ES_tradnl" sz="2400" b="1" dirty="0" smtClean="0"/>
              <a:t>Quitar madera muerta del cauce e integrarla en el bosque de ribera</a:t>
            </a:r>
            <a:endParaRPr lang="es-ES_tradnl" sz="2400" b="1" dirty="0"/>
          </a:p>
        </p:txBody>
      </p:sp>
    </p:spTree>
    <p:extLst>
      <p:ext uri="{BB962C8B-B14F-4D97-AF65-F5344CB8AC3E}">
        <p14:creationId xmlns:p14="http://schemas.microsoft.com/office/powerpoint/2010/main" val="145665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888" r="3709"/>
          <a:stretch/>
        </p:blipFill>
        <p:spPr bwMode="auto">
          <a:xfrm>
            <a:off x="-52148" y="0"/>
            <a:ext cx="919614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865" y="0"/>
            <a:ext cx="9139135" cy="1569660"/>
          </a:xfrm>
          <a:prstGeom prst="rect">
            <a:avLst/>
          </a:prstGeom>
        </p:spPr>
        <p:txBody>
          <a:bodyPr wrap="square">
            <a:spAutoFit/>
          </a:bodyPr>
          <a:lstStyle/>
          <a:p>
            <a:r>
              <a:rPr lang="es-ES" sz="2400" dirty="0" smtClean="0">
                <a:solidFill>
                  <a:prstClr val="white"/>
                </a:solidFill>
              </a:rPr>
              <a:t>Respetar el trabajo del río es respetar las crecidas y </a:t>
            </a:r>
            <a:r>
              <a:rPr lang="es-ES" sz="2400" b="1" dirty="0" smtClean="0">
                <a:solidFill>
                  <a:prstClr val="white"/>
                </a:solidFill>
              </a:rPr>
              <a:t>respetar las zonas inundables. </a:t>
            </a:r>
            <a:r>
              <a:rPr lang="es-ES" sz="2400" dirty="0" smtClean="0">
                <a:solidFill>
                  <a:prstClr val="white"/>
                </a:solidFill>
              </a:rPr>
              <a:t>La </a:t>
            </a:r>
            <a:r>
              <a:rPr lang="es-ES" sz="2400" dirty="0">
                <a:solidFill>
                  <a:prstClr val="white"/>
                </a:solidFill>
              </a:rPr>
              <a:t>Directiva europea de Evaluación y Gestión de los Riesgos de </a:t>
            </a:r>
            <a:r>
              <a:rPr lang="es-ES" sz="2400" dirty="0" smtClean="0">
                <a:solidFill>
                  <a:prstClr val="white"/>
                </a:solidFill>
              </a:rPr>
              <a:t>Inundación (2007) recomienda conservarlas y recuperarlas. Porque una </a:t>
            </a:r>
            <a:r>
              <a:rPr lang="es-ES" sz="2400" dirty="0">
                <a:solidFill>
                  <a:prstClr val="white"/>
                </a:solidFill>
              </a:rPr>
              <a:t>buena gestión del riesgo de inundación es ayudar al río e </a:t>
            </a:r>
            <a:r>
              <a:rPr lang="es-ES" sz="2400" dirty="0" smtClean="0">
                <a:solidFill>
                  <a:prstClr val="white"/>
                </a:solidFill>
              </a:rPr>
              <a:t>imitarlo.</a:t>
            </a:r>
            <a:endParaRPr lang="es-ES" dirty="0">
              <a:solidFill>
                <a:prstClr val="white"/>
              </a:solidFill>
            </a:endParaRPr>
          </a:p>
        </p:txBody>
      </p:sp>
    </p:spTree>
    <p:extLst>
      <p:ext uri="{BB962C8B-B14F-4D97-AF65-F5344CB8AC3E}">
        <p14:creationId xmlns:p14="http://schemas.microsoft.com/office/powerpoint/2010/main" val="21316841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endParaRPr lang="es-ES" smtClean="0">
              <a:latin typeface="+mn-lt"/>
            </a:endParaRPr>
          </a:p>
        </p:txBody>
      </p:sp>
      <p:pic>
        <p:nvPicPr>
          <p:cNvPr id="62467" name="Picture 3" descr="Aragón en Jaca"/>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noFill/>
        </p:spPr>
      </p:pic>
      <p:grpSp>
        <p:nvGrpSpPr>
          <p:cNvPr id="2" name="Group 5"/>
          <p:cNvGrpSpPr>
            <a:grpSpLocks/>
          </p:cNvGrpSpPr>
          <p:nvPr/>
        </p:nvGrpSpPr>
        <p:grpSpPr bwMode="auto">
          <a:xfrm>
            <a:off x="323850" y="3103567"/>
            <a:ext cx="8286750" cy="687389"/>
            <a:chOff x="204" y="1938"/>
            <a:chExt cx="5220" cy="433"/>
          </a:xfrm>
        </p:grpSpPr>
        <p:sp>
          <p:nvSpPr>
            <p:cNvPr id="62472" name="Text Box 6"/>
            <p:cNvSpPr txBox="1">
              <a:spLocks noChangeArrowheads="1"/>
            </p:cNvSpPr>
            <p:nvPr/>
          </p:nvSpPr>
          <p:spPr bwMode="auto">
            <a:xfrm>
              <a:off x="204" y="1938"/>
              <a:ext cx="1274" cy="407"/>
            </a:xfrm>
            <a:prstGeom prst="rect">
              <a:avLst/>
            </a:prstGeom>
            <a:noFill/>
            <a:ln w="9525">
              <a:noFill/>
              <a:miter lim="800000"/>
              <a:headEnd/>
              <a:tailEnd/>
            </a:ln>
          </p:spPr>
          <p:txBody>
            <a:bodyPr wrap="none">
              <a:spAutoFit/>
            </a:bodyPr>
            <a:lstStyle/>
            <a:p>
              <a:r>
                <a:rPr lang="es-ES" sz="3600" dirty="0">
                  <a:solidFill>
                    <a:schemeClr val="bg1"/>
                  </a:solidFill>
                </a:rPr>
                <a:t>CRECIDAS</a:t>
              </a:r>
            </a:p>
          </p:txBody>
        </p:sp>
        <p:sp>
          <p:nvSpPr>
            <p:cNvPr id="62473" name="Text Box 7"/>
            <p:cNvSpPr txBox="1">
              <a:spLocks noChangeArrowheads="1"/>
            </p:cNvSpPr>
            <p:nvPr/>
          </p:nvSpPr>
          <p:spPr bwMode="auto">
            <a:xfrm>
              <a:off x="3783" y="1964"/>
              <a:ext cx="1641" cy="407"/>
            </a:xfrm>
            <a:prstGeom prst="rect">
              <a:avLst/>
            </a:prstGeom>
            <a:noFill/>
            <a:ln w="9525">
              <a:noFill/>
              <a:miter lim="800000"/>
              <a:headEnd/>
              <a:tailEnd/>
            </a:ln>
          </p:spPr>
          <p:txBody>
            <a:bodyPr wrap="none">
              <a:spAutoFit/>
            </a:bodyPr>
            <a:lstStyle/>
            <a:p>
              <a:r>
                <a:rPr lang="es-ES" sz="3600"/>
                <a:t>VEGETACIÓN</a:t>
              </a:r>
            </a:p>
          </p:txBody>
        </p:sp>
        <p:sp>
          <p:nvSpPr>
            <p:cNvPr id="62474" name="Line 8"/>
            <p:cNvSpPr>
              <a:spLocks noChangeShapeType="1"/>
            </p:cNvSpPr>
            <p:nvPr/>
          </p:nvSpPr>
          <p:spPr bwMode="auto">
            <a:xfrm>
              <a:off x="1746" y="2160"/>
              <a:ext cx="1769" cy="0"/>
            </a:xfrm>
            <a:prstGeom prst="line">
              <a:avLst/>
            </a:prstGeom>
            <a:noFill/>
            <a:ln w="127000">
              <a:solidFill>
                <a:schemeClr val="tx1"/>
              </a:solidFill>
              <a:round/>
              <a:headEnd type="stealth" w="lg" len="lg"/>
              <a:tailEnd type="stealth" w="lg" len="lg"/>
            </a:ln>
          </p:spPr>
          <p:txBody>
            <a:bodyPr/>
            <a:lstStyle/>
            <a:p>
              <a:endParaRPr lang="es-ES"/>
            </a:p>
          </p:txBody>
        </p:sp>
      </p:grpSp>
      <p:sp>
        <p:nvSpPr>
          <p:cNvPr id="62470" name="Text Box 9"/>
          <p:cNvSpPr txBox="1">
            <a:spLocks noChangeArrowheads="1"/>
          </p:cNvSpPr>
          <p:nvPr/>
        </p:nvSpPr>
        <p:spPr bwMode="auto">
          <a:xfrm>
            <a:off x="-33830" y="4653136"/>
            <a:ext cx="9144000" cy="2339102"/>
          </a:xfrm>
          <a:prstGeom prst="rect">
            <a:avLst/>
          </a:prstGeom>
          <a:noFill/>
          <a:ln w="9525">
            <a:noFill/>
            <a:miter lim="800000"/>
            <a:headEnd/>
            <a:tailEnd/>
          </a:ln>
        </p:spPr>
        <p:txBody>
          <a:bodyPr>
            <a:spAutoFit/>
          </a:bodyPr>
          <a:lstStyle/>
          <a:p>
            <a:pPr marL="82550"/>
            <a:r>
              <a:rPr lang="es-ES" sz="3000" dirty="0" smtClean="0">
                <a:solidFill>
                  <a:schemeClr val="bg1"/>
                </a:solidFill>
              </a:rPr>
              <a:t>Cuando </a:t>
            </a:r>
            <a:r>
              <a:rPr lang="es-ES" sz="3000" dirty="0">
                <a:solidFill>
                  <a:schemeClr val="bg1"/>
                </a:solidFill>
              </a:rPr>
              <a:t>hay pocas crecidas se desarrolla la </a:t>
            </a:r>
            <a:r>
              <a:rPr lang="es-ES" sz="3000" dirty="0" smtClean="0">
                <a:solidFill>
                  <a:schemeClr val="bg1"/>
                </a:solidFill>
              </a:rPr>
              <a:t>vegetación</a:t>
            </a:r>
          </a:p>
          <a:p>
            <a:pPr marL="82550"/>
            <a:endParaRPr lang="es-ES" sz="1200" dirty="0" smtClean="0">
              <a:solidFill>
                <a:schemeClr val="bg1"/>
              </a:solidFill>
            </a:endParaRPr>
          </a:p>
          <a:p>
            <a:pPr marL="82550"/>
            <a:r>
              <a:rPr lang="es-ES" sz="3000" dirty="0" smtClean="0">
                <a:solidFill>
                  <a:schemeClr val="bg1"/>
                </a:solidFill>
              </a:rPr>
              <a:t>La </a:t>
            </a:r>
            <a:r>
              <a:rPr lang="es-ES" sz="3000" dirty="0">
                <a:solidFill>
                  <a:schemeClr val="bg1"/>
                </a:solidFill>
              </a:rPr>
              <a:t>vegetación reduce la erosión y fija los </a:t>
            </a:r>
            <a:r>
              <a:rPr lang="es-ES" sz="3000" dirty="0" smtClean="0">
                <a:solidFill>
                  <a:schemeClr val="bg1"/>
                </a:solidFill>
              </a:rPr>
              <a:t>sedimentos</a:t>
            </a:r>
            <a:endParaRPr lang="es-ES" sz="3000" dirty="0">
              <a:solidFill>
                <a:schemeClr val="bg1"/>
              </a:solidFill>
            </a:endParaRPr>
          </a:p>
          <a:p>
            <a:pPr marL="82550"/>
            <a:endParaRPr lang="es-ES" sz="1200" dirty="0" smtClean="0">
              <a:solidFill>
                <a:schemeClr val="bg1"/>
              </a:solidFill>
            </a:endParaRPr>
          </a:p>
          <a:p>
            <a:pPr marL="82550"/>
            <a:r>
              <a:rPr lang="es-ES" sz="3000" dirty="0" smtClean="0">
                <a:solidFill>
                  <a:schemeClr val="bg1"/>
                </a:solidFill>
              </a:rPr>
              <a:t>Si </a:t>
            </a:r>
            <a:r>
              <a:rPr lang="es-ES" sz="3000" dirty="0">
                <a:solidFill>
                  <a:schemeClr val="bg1"/>
                </a:solidFill>
              </a:rPr>
              <a:t>la vegetación </a:t>
            </a:r>
            <a:r>
              <a:rPr lang="es-ES" sz="3000" dirty="0" smtClean="0">
                <a:solidFill>
                  <a:schemeClr val="bg1"/>
                </a:solidFill>
              </a:rPr>
              <a:t>se instala y madura </a:t>
            </a:r>
            <a:r>
              <a:rPr lang="es-ES" sz="3000" dirty="0">
                <a:solidFill>
                  <a:schemeClr val="bg1"/>
                </a:solidFill>
              </a:rPr>
              <a:t>el cauce se estabiliza</a:t>
            </a:r>
          </a:p>
          <a:p>
            <a:endParaRPr lang="es-ES" sz="3200" dirty="0">
              <a:solidFill>
                <a:schemeClr val="bg1"/>
              </a:solidFill>
            </a:endParaRPr>
          </a:p>
        </p:txBody>
      </p:sp>
      <p:sp>
        <p:nvSpPr>
          <p:cNvPr id="11" name="10 CuadroTexto"/>
          <p:cNvSpPr txBox="1"/>
          <p:nvPr/>
        </p:nvSpPr>
        <p:spPr>
          <a:xfrm>
            <a:off x="-33830" y="9490"/>
            <a:ext cx="9177830" cy="954107"/>
          </a:xfrm>
          <a:prstGeom prst="rect">
            <a:avLst/>
          </a:prstGeom>
          <a:noFill/>
        </p:spPr>
        <p:txBody>
          <a:bodyPr wrap="square" rtlCol="0">
            <a:spAutoFit/>
          </a:bodyPr>
          <a:lstStyle/>
          <a:p>
            <a:pPr algn="ctr"/>
            <a:r>
              <a:rPr lang="es-ES" sz="2800" b="1" dirty="0" smtClean="0"/>
              <a:t>Las crecidas son el motor del trabajo del río y la vegetación uno de los mecanismos del río para regular ese trabajo</a:t>
            </a:r>
          </a:p>
        </p:txBody>
      </p:sp>
      <p:sp>
        <p:nvSpPr>
          <p:cNvPr id="3" name="2 Elipse"/>
          <p:cNvSpPr/>
          <p:nvPr/>
        </p:nvSpPr>
        <p:spPr>
          <a:xfrm>
            <a:off x="323851" y="1689087"/>
            <a:ext cx="2022474" cy="140275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s-ES" sz="2400" b="1" dirty="0" smtClean="0"/>
              <a:t>acelerador</a:t>
            </a:r>
            <a:endParaRPr lang="es-ES" sz="2400" b="1" dirty="0"/>
          </a:p>
        </p:txBody>
      </p:sp>
      <p:sp>
        <p:nvSpPr>
          <p:cNvPr id="13" name="12 Elipse"/>
          <p:cNvSpPr/>
          <p:nvPr/>
        </p:nvSpPr>
        <p:spPr>
          <a:xfrm rot="16200000">
            <a:off x="6364878" y="1510558"/>
            <a:ext cx="1886357" cy="140275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ES" sz="2400" b="1" dirty="0" smtClean="0"/>
              <a:t>freno</a:t>
            </a:r>
            <a:endParaRPr lang="es-ES" sz="2400" b="1" dirty="0"/>
          </a:p>
        </p:txBody>
      </p:sp>
    </p:spTree>
    <p:extLst>
      <p:ext uri="{BB962C8B-B14F-4D97-AF65-F5344CB8AC3E}">
        <p14:creationId xmlns:p14="http://schemas.microsoft.com/office/powerpoint/2010/main" val="1660141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uario\Desktop\IMG_405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51720" y="3216018"/>
            <a:ext cx="7092280" cy="3641982"/>
          </a:xfrm>
          <a:prstGeom prst="rect">
            <a:avLst/>
          </a:prstGeom>
          <a:noFill/>
        </p:spPr>
      </p:pic>
      <p:pic>
        <p:nvPicPr>
          <p:cNvPr id="1026" name="Picture 2" descr="D:\Pictures\CRECIDAS Y RIESGOS\03 Biescas y campings\File0137.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940152" cy="3484929"/>
          </a:xfrm>
          <a:prstGeom prst="rect">
            <a:avLst/>
          </a:prstGeom>
          <a:noFill/>
        </p:spPr>
      </p:pic>
      <p:sp>
        <p:nvSpPr>
          <p:cNvPr id="6" name="5 CuadroTexto"/>
          <p:cNvSpPr txBox="1"/>
          <p:nvPr/>
        </p:nvSpPr>
        <p:spPr>
          <a:xfrm>
            <a:off x="6012160" y="0"/>
            <a:ext cx="1944216" cy="646331"/>
          </a:xfrm>
          <a:prstGeom prst="rect">
            <a:avLst/>
          </a:prstGeom>
          <a:noFill/>
        </p:spPr>
        <p:txBody>
          <a:bodyPr wrap="square" rtlCol="0">
            <a:spAutoFit/>
          </a:bodyPr>
          <a:lstStyle/>
          <a:p>
            <a:r>
              <a:rPr lang="es-ES" dirty="0" smtClean="0"/>
              <a:t>Puente </a:t>
            </a:r>
            <a:r>
              <a:rPr lang="es-ES" dirty="0" err="1" smtClean="0"/>
              <a:t>bco</a:t>
            </a:r>
            <a:r>
              <a:rPr lang="es-ES" dirty="0" smtClean="0"/>
              <a:t>. </a:t>
            </a:r>
            <a:r>
              <a:rPr lang="es-ES" dirty="0" err="1" smtClean="0"/>
              <a:t>Betés</a:t>
            </a:r>
            <a:r>
              <a:rPr lang="es-ES" dirty="0" smtClean="0"/>
              <a:t> agosto 1996</a:t>
            </a:r>
            <a:endParaRPr lang="es-ES" dirty="0"/>
          </a:p>
        </p:txBody>
      </p:sp>
      <p:sp>
        <p:nvSpPr>
          <p:cNvPr id="7" name="6 CuadroTexto"/>
          <p:cNvSpPr txBox="1"/>
          <p:nvPr/>
        </p:nvSpPr>
        <p:spPr>
          <a:xfrm>
            <a:off x="179512" y="6211669"/>
            <a:ext cx="1944216" cy="646331"/>
          </a:xfrm>
          <a:prstGeom prst="rect">
            <a:avLst/>
          </a:prstGeom>
          <a:noFill/>
        </p:spPr>
        <p:txBody>
          <a:bodyPr wrap="square" rtlCol="0">
            <a:spAutoFit/>
          </a:bodyPr>
          <a:lstStyle/>
          <a:p>
            <a:r>
              <a:rPr lang="es-ES" dirty="0" smtClean="0"/>
              <a:t>Puente </a:t>
            </a:r>
            <a:r>
              <a:rPr lang="es-ES" dirty="0" err="1" smtClean="0"/>
              <a:t>bco</a:t>
            </a:r>
            <a:r>
              <a:rPr lang="es-ES" dirty="0" smtClean="0"/>
              <a:t>. </a:t>
            </a:r>
            <a:r>
              <a:rPr lang="es-ES" dirty="0" err="1" smtClean="0"/>
              <a:t>Betés</a:t>
            </a:r>
            <a:r>
              <a:rPr lang="es-ES" dirty="0" smtClean="0"/>
              <a:t> agosto 2011</a:t>
            </a:r>
            <a:endParaRPr lang="es-ES" dirty="0"/>
          </a:p>
        </p:txBody>
      </p:sp>
    </p:spTree>
    <p:extLst>
      <p:ext uri="{BB962C8B-B14F-4D97-AF65-F5344CB8AC3E}">
        <p14:creationId xmlns:p14="http://schemas.microsoft.com/office/powerpoint/2010/main" val="16721828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5076056" y="0"/>
            <a:ext cx="1944216" cy="646331"/>
          </a:xfrm>
          <a:prstGeom prst="rect">
            <a:avLst/>
          </a:prstGeom>
          <a:noFill/>
        </p:spPr>
        <p:txBody>
          <a:bodyPr wrap="square" rtlCol="0">
            <a:spAutoFit/>
          </a:bodyPr>
          <a:lstStyle/>
          <a:p>
            <a:r>
              <a:rPr lang="es-ES" dirty="0" smtClean="0"/>
              <a:t>Barranco </a:t>
            </a:r>
            <a:r>
              <a:rPr lang="es-ES" dirty="0" err="1" smtClean="0"/>
              <a:t>Betés</a:t>
            </a:r>
            <a:r>
              <a:rPr lang="es-ES" dirty="0" smtClean="0"/>
              <a:t> agosto 1996</a:t>
            </a:r>
            <a:endParaRPr lang="es-ES" dirty="0"/>
          </a:p>
        </p:txBody>
      </p:sp>
      <p:sp>
        <p:nvSpPr>
          <p:cNvPr id="7" name="6 CuadroTexto"/>
          <p:cNvSpPr txBox="1"/>
          <p:nvPr/>
        </p:nvSpPr>
        <p:spPr>
          <a:xfrm>
            <a:off x="971600" y="6211669"/>
            <a:ext cx="1944216" cy="646331"/>
          </a:xfrm>
          <a:prstGeom prst="rect">
            <a:avLst/>
          </a:prstGeom>
          <a:noFill/>
        </p:spPr>
        <p:txBody>
          <a:bodyPr wrap="square" rtlCol="0">
            <a:spAutoFit/>
          </a:bodyPr>
          <a:lstStyle/>
          <a:p>
            <a:r>
              <a:rPr lang="es-ES" dirty="0" smtClean="0"/>
              <a:t>Barranco </a:t>
            </a:r>
            <a:r>
              <a:rPr lang="es-ES" dirty="0" err="1" smtClean="0"/>
              <a:t>Betés</a:t>
            </a:r>
            <a:r>
              <a:rPr lang="es-ES" dirty="0" smtClean="0"/>
              <a:t> agosto 2011</a:t>
            </a:r>
            <a:endParaRPr lang="es-ES" dirty="0"/>
          </a:p>
        </p:txBody>
      </p:sp>
      <p:pic>
        <p:nvPicPr>
          <p:cNvPr id="2051" name="Picture 3" descr="C:\Users\Usuario\Desktop\IMG_404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15816" y="3336370"/>
            <a:ext cx="6228184" cy="3521630"/>
          </a:xfrm>
          <a:prstGeom prst="rect">
            <a:avLst/>
          </a:prstGeom>
          <a:noFill/>
        </p:spPr>
      </p:pic>
      <p:pic>
        <p:nvPicPr>
          <p:cNvPr id="2050" name="Picture 2" descr="D:\Pictures\CRECIDAS Y RIESGOS\03 Biescas y campings\File0136.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5110144" cy="3429000"/>
          </a:xfrm>
          <a:prstGeom prst="rect">
            <a:avLst/>
          </a:prstGeom>
          <a:noFill/>
        </p:spPr>
      </p:pic>
    </p:spTree>
    <p:extLst>
      <p:ext uri="{BB962C8B-B14F-4D97-AF65-F5344CB8AC3E}">
        <p14:creationId xmlns:p14="http://schemas.microsoft.com/office/powerpoint/2010/main" val="3191944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5076056" y="0"/>
            <a:ext cx="1944216" cy="646331"/>
          </a:xfrm>
          <a:prstGeom prst="rect">
            <a:avLst/>
          </a:prstGeom>
          <a:noFill/>
        </p:spPr>
        <p:txBody>
          <a:bodyPr wrap="square" rtlCol="0">
            <a:spAutoFit/>
          </a:bodyPr>
          <a:lstStyle/>
          <a:p>
            <a:r>
              <a:rPr lang="es-ES" dirty="0" smtClean="0"/>
              <a:t>Puente de </a:t>
            </a:r>
            <a:r>
              <a:rPr lang="es-ES" dirty="0" err="1" smtClean="0"/>
              <a:t>Yosa</a:t>
            </a:r>
            <a:endParaRPr lang="es-ES" dirty="0" smtClean="0"/>
          </a:p>
          <a:p>
            <a:r>
              <a:rPr lang="es-ES" dirty="0" smtClean="0"/>
              <a:t>agosto 1996</a:t>
            </a:r>
            <a:endParaRPr lang="es-ES" dirty="0"/>
          </a:p>
        </p:txBody>
      </p:sp>
      <p:sp>
        <p:nvSpPr>
          <p:cNvPr id="7" name="6 CuadroTexto"/>
          <p:cNvSpPr txBox="1"/>
          <p:nvPr/>
        </p:nvSpPr>
        <p:spPr>
          <a:xfrm>
            <a:off x="7199784" y="3140968"/>
            <a:ext cx="1944216" cy="646331"/>
          </a:xfrm>
          <a:prstGeom prst="rect">
            <a:avLst/>
          </a:prstGeom>
          <a:noFill/>
        </p:spPr>
        <p:txBody>
          <a:bodyPr wrap="square" rtlCol="0">
            <a:spAutoFit/>
          </a:bodyPr>
          <a:lstStyle/>
          <a:p>
            <a:r>
              <a:rPr lang="es-ES" dirty="0" smtClean="0"/>
              <a:t>Puente de </a:t>
            </a:r>
            <a:r>
              <a:rPr lang="es-ES" dirty="0" err="1" smtClean="0"/>
              <a:t>Yosa</a:t>
            </a:r>
            <a:endParaRPr lang="es-ES" dirty="0" smtClean="0"/>
          </a:p>
          <a:p>
            <a:r>
              <a:rPr lang="es-ES" dirty="0" smtClean="0"/>
              <a:t>agosto 2011</a:t>
            </a:r>
            <a:endParaRPr lang="es-ES" dirty="0"/>
          </a:p>
        </p:txBody>
      </p:sp>
      <p:pic>
        <p:nvPicPr>
          <p:cNvPr id="3074" name="Picture 2" descr="D:\Pictures\CRECIDAS Y RIESGOS\03 Biescas y campings\File0140.t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022734" cy="3212976"/>
          </a:xfrm>
          <a:prstGeom prst="rect">
            <a:avLst/>
          </a:prstGeom>
          <a:noFill/>
        </p:spPr>
      </p:pic>
      <p:pic>
        <p:nvPicPr>
          <p:cNvPr id="3075" name="Picture 3" descr="C:\Users\Usuario\Desktop\IMG_405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82436"/>
            <a:ext cx="4427984" cy="2975564"/>
          </a:xfrm>
          <a:prstGeom prst="rect">
            <a:avLst/>
          </a:prstGeom>
          <a:noFill/>
        </p:spPr>
      </p:pic>
      <p:pic>
        <p:nvPicPr>
          <p:cNvPr id="3076" name="Picture 4" descr="C:\Users\Usuario\Desktop\IMG_405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9992" y="3761994"/>
            <a:ext cx="4644008" cy="3096006"/>
          </a:xfrm>
          <a:prstGeom prst="rect">
            <a:avLst/>
          </a:prstGeom>
          <a:noFill/>
        </p:spPr>
      </p:pic>
    </p:spTree>
    <p:extLst>
      <p:ext uri="{BB962C8B-B14F-4D97-AF65-F5344CB8AC3E}">
        <p14:creationId xmlns:p14="http://schemas.microsoft.com/office/powerpoint/2010/main" val="12633209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8" descr="PB06002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1286632"/>
            <a:ext cx="9126839" cy="5597977"/>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 y="0"/>
            <a:ext cx="9144000" cy="1200329"/>
          </a:xfrm>
          <a:prstGeom prst="rect">
            <a:avLst/>
          </a:prstGeom>
          <a:noFill/>
        </p:spPr>
        <p:txBody>
          <a:bodyPr wrap="square" rtlCol="0">
            <a:spAutoFit/>
          </a:bodyPr>
          <a:lstStyle/>
          <a:p>
            <a:r>
              <a:rPr lang="es-ES" sz="2400" dirty="0" smtClean="0">
                <a:solidFill>
                  <a:prstClr val="black"/>
                </a:solidFill>
              </a:rPr>
              <a:t>Vegetación, la justa: mejor en las riberas y escasa y poco madura en el cauce. Puede limitar mucho la dinámica geomorfológica, fijar los sedimentos disponibles y provocar incisión y estrechamiento del cauce</a:t>
            </a:r>
            <a:endParaRPr lang="es-ES" sz="2400" dirty="0">
              <a:solidFill>
                <a:prstClr val="black"/>
              </a:solidFill>
            </a:endParaRPr>
          </a:p>
        </p:txBody>
      </p:sp>
      <p:sp>
        <p:nvSpPr>
          <p:cNvPr id="5" name="1 CuadroTexto"/>
          <p:cNvSpPr txBox="1"/>
          <p:nvPr/>
        </p:nvSpPr>
        <p:spPr>
          <a:xfrm>
            <a:off x="-17160" y="5653773"/>
            <a:ext cx="9144000" cy="1200328"/>
          </a:xfrm>
          <a:prstGeom prst="rect">
            <a:avLst/>
          </a:prstGeom>
          <a:noFill/>
        </p:spPr>
        <p:txBody>
          <a:bodyPr wrap="square" rtlCol="0">
            <a:spAutoFit/>
          </a:bodyPr>
          <a:lstStyle/>
          <a:p>
            <a:r>
              <a:rPr lang="es-ES" sz="2400" dirty="0" smtClean="0">
                <a:solidFill>
                  <a:prstClr val="black"/>
                </a:solidFill>
                <a:latin typeface="Calibri"/>
              </a:rPr>
              <a:t>En todos nuestros cauces ha aumentado la vegetación en las últimas décadas por causas naturales y/o antrópicas.</a:t>
            </a:r>
          </a:p>
          <a:p>
            <a:r>
              <a:rPr lang="es-ES" sz="2400" dirty="0" smtClean="0">
                <a:solidFill>
                  <a:prstClr val="black"/>
                </a:solidFill>
                <a:latin typeface="Calibri"/>
              </a:rPr>
              <a:t>La gestión de este problema no cuenta actualmente con soluciones.</a:t>
            </a:r>
            <a:endParaRPr lang="es-ES" sz="2400" dirty="0">
              <a:solidFill>
                <a:prstClr val="black"/>
              </a:solidFill>
              <a:latin typeface="Calibri"/>
            </a:endParaRPr>
          </a:p>
        </p:txBody>
      </p:sp>
    </p:spTree>
    <p:extLst>
      <p:ext uri="{BB962C8B-B14F-4D97-AF65-F5344CB8AC3E}">
        <p14:creationId xmlns:p14="http://schemas.microsoft.com/office/powerpoint/2010/main" val="19251373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ammnalaug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 name="3 Rectángulo"/>
          <p:cNvSpPr/>
          <p:nvPr/>
        </p:nvSpPr>
        <p:spPr>
          <a:xfrm>
            <a:off x="0" y="0"/>
            <a:ext cx="9144000" cy="707886"/>
          </a:xfrm>
          <a:prstGeom prst="rect">
            <a:avLst/>
          </a:prstGeom>
        </p:spPr>
        <p:txBody>
          <a:bodyPr wrap="square">
            <a:spAutoFit/>
          </a:bodyPr>
          <a:lstStyle/>
          <a:p>
            <a:pPr algn="ctr"/>
            <a:r>
              <a:rPr lang="es-ES" sz="4000" b="1" dirty="0" err="1" smtClean="0"/>
              <a:t>Hidromorfología</a:t>
            </a:r>
            <a:endParaRPr lang="es-ES" sz="4000" dirty="0"/>
          </a:p>
        </p:txBody>
      </p:sp>
      <p:sp>
        <p:nvSpPr>
          <p:cNvPr id="6" name="14 CuadroTexto"/>
          <p:cNvSpPr txBox="1"/>
          <p:nvPr/>
        </p:nvSpPr>
        <p:spPr>
          <a:xfrm>
            <a:off x="0" y="584776"/>
            <a:ext cx="9144000" cy="1200329"/>
          </a:xfrm>
          <a:prstGeom prst="rect">
            <a:avLst/>
          </a:prstGeom>
          <a:noFill/>
        </p:spPr>
        <p:txBody>
          <a:bodyPr wrap="square" rtlCol="0">
            <a:spAutoFit/>
          </a:bodyPr>
          <a:lstStyle/>
          <a:p>
            <a:pPr algn="ctr"/>
            <a:r>
              <a:rPr lang="es-ES" sz="2400" b="1" dirty="0" smtClean="0"/>
              <a:t>HIDROLOGÍA + GEOMORFOLOGÍA</a:t>
            </a:r>
          </a:p>
          <a:p>
            <a:pPr algn="ctr"/>
            <a:r>
              <a:rPr lang="es-ES" sz="2400" b="1" dirty="0" smtClean="0"/>
              <a:t>(Directiva 2000/60/CE)</a:t>
            </a:r>
          </a:p>
          <a:p>
            <a:pPr algn="ctr"/>
            <a:r>
              <a:rPr lang="es-ES" sz="2400" b="1" dirty="0" smtClean="0"/>
              <a:t>funcionamiento físico, básicamente abiótico, del sistema fluvial</a:t>
            </a:r>
            <a:endParaRPr lang="es-ES" sz="2400" b="1" dirty="0"/>
          </a:p>
        </p:txBody>
      </p:sp>
    </p:spTree>
    <p:extLst>
      <p:ext uri="{BB962C8B-B14F-4D97-AF65-F5344CB8AC3E}">
        <p14:creationId xmlns:p14="http://schemas.microsoft.com/office/powerpoint/2010/main" val="38037596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0"/>
            <a:ext cx="9144000" cy="461665"/>
          </a:xfrm>
          <a:prstGeom prst="rect">
            <a:avLst/>
          </a:prstGeom>
          <a:noFill/>
        </p:spPr>
        <p:txBody>
          <a:bodyPr wrap="square" rtlCol="0">
            <a:spAutoFit/>
          </a:bodyPr>
          <a:lstStyle/>
          <a:p>
            <a:pPr algn="ctr"/>
            <a:r>
              <a:rPr lang="es-ES" sz="2400" b="1" dirty="0" smtClean="0"/>
              <a:t>VARIABLES HIDROGEOMORFOLÓGICAS DE LOS SISTEMAS FLUVIALES</a:t>
            </a:r>
            <a:endParaRPr lang="es-ES" sz="2400" b="1" dirty="0"/>
          </a:p>
        </p:txBody>
      </p:sp>
      <p:sp>
        <p:nvSpPr>
          <p:cNvPr id="3" name="2 CuadroTexto"/>
          <p:cNvSpPr txBox="1"/>
          <p:nvPr/>
        </p:nvSpPr>
        <p:spPr>
          <a:xfrm>
            <a:off x="2987824" y="1340768"/>
            <a:ext cx="2376264" cy="2031325"/>
          </a:xfrm>
          <a:prstGeom prst="rect">
            <a:avLst/>
          </a:prstGeom>
          <a:solidFill>
            <a:schemeClr val="accent5">
              <a:lumMod val="20000"/>
              <a:lumOff val="80000"/>
            </a:schemeClr>
          </a:solidFill>
        </p:spPr>
        <p:txBody>
          <a:bodyPr wrap="square" rtlCol="0">
            <a:spAutoFit/>
          </a:bodyPr>
          <a:lstStyle/>
          <a:p>
            <a:r>
              <a:rPr lang="es-ES" b="1" dirty="0" smtClean="0"/>
              <a:t>Variables externas, independientes o de control:</a:t>
            </a:r>
          </a:p>
          <a:p>
            <a:endParaRPr lang="es-ES" b="1" dirty="0" smtClean="0"/>
          </a:p>
          <a:p>
            <a:r>
              <a:rPr lang="es-ES" b="1" dirty="0" smtClean="0"/>
              <a:t>CAUDALES HÍDRICOS</a:t>
            </a:r>
          </a:p>
          <a:p>
            <a:endParaRPr lang="es-ES" b="1" dirty="0" smtClean="0"/>
          </a:p>
          <a:p>
            <a:r>
              <a:rPr lang="es-ES" b="1" dirty="0" smtClean="0"/>
              <a:t>CAUDALES SÓLIDOS</a:t>
            </a:r>
            <a:endParaRPr lang="es-ES" b="1" dirty="0"/>
          </a:p>
        </p:txBody>
      </p:sp>
      <p:sp>
        <p:nvSpPr>
          <p:cNvPr id="4" name="3 CuadroTexto"/>
          <p:cNvSpPr txBox="1"/>
          <p:nvPr/>
        </p:nvSpPr>
        <p:spPr>
          <a:xfrm>
            <a:off x="6156176" y="1584852"/>
            <a:ext cx="2771800" cy="5078313"/>
          </a:xfrm>
          <a:prstGeom prst="rect">
            <a:avLst/>
          </a:prstGeom>
          <a:solidFill>
            <a:schemeClr val="accent3">
              <a:lumMod val="20000"/>
              <a:lumOff val="80000"/>
            </a:schemeClr>
          </a:solidFill>
        </p:spPr>
        <p:txBody>
          <a:bodyPr wrap="square" rtlCol="0">
            <a:spAutoFit/>
          </a:bodyPr>
          <a:lstStyle/>
          <a:p>
            <a:r>
              <a:rPr lang="es-ES" b="1" dirty="0" smtClean="0"/>
              <a:t>Variables internas de respuesta o grados de libertad (definen el cauce autoajustable):</a:t>
            </a:r>
          </a:p>
          <a:p>
            <a:endParaRPr lang="es-ES" b="1" dirty="0" smtClean="0"/>
          </a:p>
          <a:p>
            <a:r>
              <a:rPr lang="es-ES" b="1" dirty="0" smtClean="0"/>
              <a:t>PENDIENTE</a:t>
            </a:r>
          </a:p>
          <a:p>
            <a:endParaRPr lang="es-ES" b="1" dirty="0" smtClean="0"/>
          </a:p>
          <a:p>
            <a:r>
              <a:rPr lang="es-ES" b="1" dirty="0" smtClean="0"/>
              <a:t>ANCHURA</a:t>
            </a:r>
          </a:p>
          <a:p>
            <a:endParaRPr lang="es-ES" b="1" dirty="0" smtClean="0"/>
          </a:p>
          <a:p>
            <a:r>
              <a:rPr lang="es-ES" b="1" dirty="0" smtClean="0"/>
              <a:t>PROFUNDIDAD</a:t>
            </a:r>
          </a:p>
          <a:p>
            <a:endParaRPr lang="es-ES" b="1" dirty="0" smtClean="0"/>
          </a:p>
          <a:p>
            <a:r>
              <a:rPr lang="es-ES" b="1" dirty="0" smtClean="0"/>
              <a:t>RUGOSIDAD</a:t>
            </a:r>
          </a:p>
          <a:p>
            <a:endParaRPr lang="es-ES" b="1" dirty="0" smtClean="0"/>
          </a:p>
          <a:p>
            <a:r>
              <a:rPr lang="es-ES" b="1" dirty="0" smtClean="0"/>
              <a:t>FORMA EN PLANTA</a:t>
            </a:r>
          </a:p>
          <a:p>
            <a:endParaRPr lang="es-ES" b="1" dirty="0" smtClean="0"/>
          </a:p>
          <a:p>
            <a:r>
              <a:rPr lang="es-ES" b="1" dirty="0" smtClean="0"/>
              <a:t>Otras (sinuosidad, longitud de onda, velocidad de la corriente, etc.)</a:t>
            </a:r>
            <a:endParaRPr lang="es-ES" b="1" dirty="0"/>
          </a:p>
        </p:txBody>
      </p:sp>
      <p:sp>
        <p:nvSpPr>
          <p:cNvPr id="5" name="4 CuadroTexto"/>
          <p:cNvSpPr txBox="1"/>
          <p:nvPr/>
        </p:nvSpPr>
        <p:spPr>
          <a:xfrm>
            <a:off x="1475656" y="4005064"/>
            <a:ext cx="3528392" cy="2585323"/>
          </a:xfrm>
          <a:prstGeom prst="rect">
            <a:avLst/>
          </a:prstGeom>
          <a:solidFill>
            <a:schemeClr val="accent6">
              <a:lumMod val="20000"/>
              <a:lumOff val="80000"/>
            </a:schemeClr>
          </a:solidFill>
        </p:spPr>
        <p:txBody>
          <a:bodyPr wrap="square" rtlCol="0">
            <a:spAutoFit/>
          </a:bodyPr>
          <a:lstStyle/>
          <a:p>
            <a:r>
              <a:rPr lang="es-ES" b="1" dirty="0" smtClean="0"/>
              <a:t>Variables de control secundarias:</a:t>
            </a:r>
          </a:p>
          <a:p>
            <a:endParaRPr lang="es-ES" b="1" dirty="0" smtClean="0"/>
          </a:p>
          <a:p>
            <a:r>
              <a:rPr lang="es-ES" b="1" dirty="0" smtClean="0"/>
              <a:t>PENDIENTE DEL VALLE</a:t>
            </a:r>
          </a:p>
          <a:p>
            <a:endParaRPr lang="es-ES" b="1" dirty="0" smtClean="0"/>
          </a:p>
          <a:p>
            <a:r>
              <a:rPr lang="es-ES" b="1" dirty="0" smtClean="0"/>
              <a:t>SUSTRATO DE FONDO Y ORILLAS</a:t>
            </a:r>
          </a:p>
          <a:p>
            <a:endParaRPr lang="es-ES" b="1" dirty="0" smtClean="0"/>
          </a:p>
          <a:p>
            <a:r>
              <a:rPr lang="es-ES" b="1" dirty="0" smtClean="0"/>
              <a:t>VEGETACIÓN DE LAS ORILLAS</a:t>
            </a:r>
          </a:p>
          <a:p>
            <a:endParaRPr lang="es-ES" b="1" dirty="0" smtClean="0"/>
          </a:p>
          <a:p>
            <a:r>
              <a:rPr lang="es-ES" b="1" dirty="0" smtClean="0"/>
              <a:t>NIVEL DE BASE</a:t>
            </a:r>
            <a:endParaRPr lang="es-ES" b="1" dirty="0"/>
          </a:p>
        </p:txBody>
      </p:sp>
      <p:sp>
        <p:nvSpPr>
          <p:cNvPr id="6" name="5 CuadroTexto"/>
          <p:cNvSpPr txBox="1"/>
          <p:nvPr/>
        </p:nvSpPr>
        <p:spPr>
          <a:xfrm>
            <a:off x="179512" y="764704"/>
            <a:ext cx="2088232" cy="2862322"/>
          </a:xfrm>
          <a:prstGeom prst="rect">
            <a:avLst/>
          </a:prstGeom>
          <a:solidFill>
            <a:schemeClr val="bg2">
              <a:lumMod val="90000"/>
            </a:schemeClr>
          </a:solidFill>
        </p:spPr>
        <p:txBody>
          <a:bodyPr wrap="square" rtlCol="0">
            <a:spAutoFit/>
          </a:bodyPr>
          <a:lstStyle/>
          <a:p>
            <a:r>
              <a:rPr lang="es-ES" b="1" dirty="0" smtClean="0"/>
              <a:t>Variables primarias (cuenca):</a:t>
            </a:r>
          </a:p>
          <a:p>
            <a:endParaRPr lang="es-ES" b="1" dirty="0" smtClean="0"/>
          </a:p>
          <a:p>
            <a:r>
              <a:rPr lang="es-ES" b="1" dirty="0" smtClean="0"/>
              <a:t>CLIMA</a:t>
            </a:r>
          </a:p>
          <a:p>
            <a:endParaRPr lang="es-ES" b="1" dirty="0" smtClean="0"/>
          </a:p>
          <a:p>
            <a:r>
              <a:rPr lang="es-ES" b="1" dirty="0" smtClean="0"/>
              <a:t>GEOLOGÍA</a:t>
            </a:r>
          </a:p>
          <a:p>
            <a:endParaRPr lang="es-ES" b="1" dirty="0" smtClean="0"/>
          </a:p>
          <a:p>
            <a:r>
              <a:rPr lang="es-ES" b="1" dirty="0" smtClean="0"/>
              <a:t>CUBIERTA VEGETAL </a:t>
            </a:r>
          </a:p>
          <a:p>
            <a:endParaRPr lang="es-ES" b="1" dirty="0" smtClean="0"/>
          </a:p>
          <a:p>
            <a:r>
              <a:rPr lang="es-ES" b="1" dirty="0" smtClean="0"/>
              <a:t>USOS DEL SUELO</a:t>
            </a:r>
            <a:endParaRPr lang="es-ES" b="1" dirty="0"/>
          </a:p>
        </p:txBody>
      </p:sp>
      <p:cxnSp>
        <p:nvCxnSpPr>
          <p:cNvPr id="8" name="7 Conector recto de flecha"/>
          <p:cNvCxnSpPr>
            <a:stCxn id="6" idx="3"/>
            <a:endCxn id="3" idx="1"/>
          </p:cNvCxnSpPr>
          <p:nvPr/>
        </p:nvCxnSpPr>
        <p:spPr>
          <a:xfrm>
            <a:off x="2267744" y="2195865"/>
            <a:ext cx="720080" cy="160566"/>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a:stCxn id="3" idx="3"/>
            <a:endCxn id="4" idx="1"/>
          </p:cNvCxnSpPr>
          <p:nvPr/>
        </p:nvCxnSpPr>
        <p:spPr>
          <a:xfrm>
            <a:off x="5364088" y="2356431"/>
            <a:ext cx="792088" cy="1767578"/>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a:stCxn id="5" idx="3"/>
            <a:endCxn id="4" idx="1"/>
          </p:cNvCxnSpPr>
          <p:nvPr/>
        </p:nvCxnSpPr>
        <p:spPr>
          <a:xfrm flipV="1">
            <a:off x="5004048" y="4124009"/>
            <a:ext cx="1152128" cy="1173717"/>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5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6" descr="balanza lane"/>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12282" y="1121998"/>
            <a:ext cx="8112166" cy="5736001"/>
          </a:xfrm>
        </p:spPr>
      </p:pic>
      <p:sp>
        <p:nvSpPr>
          <p:cNvPr id="81923" name="Text Box 10"/>
          <p:cNvSpPr txBox="1">
            <a:spLocks noChangeArrowheads="1"/>
          </p:cNvSpPr>
          <p:nvPr/>
        </p:nvSpPr>
        <p:spPr bwMode="auto">
          <a:xfrm>
            <a:off x="6948264" y="5733256"/>
            <a:ext cx="2195736" cy="457200"/>
          </a:xfrm>
          <a:prstGeom prst="rect">
            <a:avLst/>
          </a:prstGeom>
          <a:solidFill>
            <a:schemeClr val="bg1"/>
          </a:solidFill>
          <a:ln w="9525">
            <a:noFill/>
            <a:miter lim="800000"/>
            <a:headEnd/>
            <a:tailEnd/>
          </a:ln>
        </p:spPr>
        <p:txBody>
          <a:bodyPr wrap="square">
            <a:spAutoFit/>
          </a:bodyPr>
          <a:lstStyle/>
          <a:p>
            <a:pPr algn="ctr" defTabSz="914400"/>
            <a:r>
              <a:rPr lang="es-ES" sz="2400" dirty="0" smtClean="0">
                <a:solidFill>
                  <a:srgbClr val="000000"/>
                </a:solidFill>
                <a:latin typeface="Calibri"/>
              </a:rPr>
              <a:t>(</a:t>
            </a:r>
            <a:r>
              <a:rPr lang="es-ES" sz="2400" dirty="0" err="1" smtClean="0">
                <a:solidFill>
                  <a:srgbClr val="000000"/>
                </a:solidFill>
                <a:latin typeface="Calibri"/>
              </a:rPr>
              <a:t>Lane</a:t>
            </a:r>
            <a:r>
              <a:rPr lang="es-ES" sz="2400" dirty="0" smtClean="0">
                <a:solidFill>
                  <a:srgbClr val="000000"/>
                </a:solidFill>
                <a:latin typeface="Calibri"/>
              </a:rPr>
              <a:t>, 1955)</a:t>
            </a:r>
          </a:p>
        </p:txBody>
      </p:sp>
      <p:sp>
        <p:nvSpPr>
          <p:cNvPr id="4" name="Text Box 10"/>
          <p:cNvSpPr txBox="1">
            <a:spLocks noChangeArrowheads="1"/>
          </p:cNvSpPr>
          <p:nvPr/>
        </p:nvSpPr>
        <p:spPr bwMode="auto">
          <a:xfrm>
            <a:off x="32662" y="0"/>
            <a:ext cx="9111337" cy="1200328"/>
          </a:xfrm>
          <a:prstGeom prst="rect">
            <a:avLst/>
          </a:prstGeom>
          <a:solidFill>
            <a:schemeClr val="bg1"/>
          </a:solidFill>
          <a:ln w="9525">
            <a:noFill/>
            <a:miter lim="800000"/>
            <a:headEnd/>
            <a:tailEnd/>
          </a:ln>
        </p:spPr>
        <p:txBody>
          <a:bodyPr wrap="square">
            <a:spAutoFit/>
          </a:bodyPr>
          <a:lstStyle/>
          <a:p>
            <a:pPr algn="ctr" defTabSz="914400"/>
            <a:r>
              <a:rPr lang="es-ES" sz="2400" dirty="0" smtClean="0">
                <a:solidFill>
                  <a:srgbClr val="000000"/>
                </a:solidFill>
                <a:latin typeface="Calibri"/>
              </a:rPr>
              <a:t>El río es muy complejo, pero su </a:t>
            </a:r>
            <a:r>
              <a:rPr lang="es-ES" sz="2400" dirty="0" smtClean="0">
                <a:solidFill>
                  <a:srgbClr val="0000FF"/>
                </a:solidFill>
                <a:latin typeface="Calibri"/>
              </a:rPr>
              <a:t>funcionamiento</a:t>
            </a:r>
            <a:r>
              <a:rPr lang="es-ES" sz="2400" dirty="0" smtClean="0">
                <a:solidFill>
                  <a:srgbClr val="000000"/>
                </a:solidFill>
                <a:latin typeface="Calibri"/>
              </a:rPr>
              <a:t> </a:t>
            </a:r>
            <a:r>
              <a:rPr lang="es-ES" sz="2400" dirty="0" smtClean="0">
                <a:solidFill>
                  <a:srgbClr val="FF0000"/>
                </a:solidFill>
                <a:latin typeface="Calibri"/>
              </a:rPr>
              <a:t>(DINÁMICA) </a:t>
            </a:r>
            <a:r>
              <a:rPr lang="es-ES" sz="2400" dirty="0" smtClean="0">
                <a:solidFill>
                  <a:srgbClr val="000000"/>
                </a:solidFill>
                <a:latin typeface="Calibri"/>
              </a:rPr>
              <a:t>se puede simplificar como el juego entre aporte de </a:t>
            </a:r>
            <a:r>
              <a:rPr lang="es-ES" sz="2400" dirty="0" smtClean="0">
                <a:solidFill>
                  <a:srgbClr val="0000FF"/>
                </a:solidFill>
                <a:latin typeface="Calibri"/>
              </a:rPr>
              <a:t>agua</a:t>
            </a:r>
            <a:r>
              <a:rPr lang="es-ES" sz="2400" dirty="0" smtClean="0">
                <a:solidFill>
                  <a:srgbClr val="000000"/>
                </a:solidFill>
                <a:latin typeface="Calibri"/>
              </a:rPr>
              <a:t> </a:t>
            </a:r>
            <a:r>
              <a:rPr lang="es-ES" sz="2400" dirty="0" smtClean="0">
                <a:solidFill>
                  <a:srgbClr val="FF0000"/>
                </a:solidFill>
                <a:latin typeface="Calibri"/>
              </a:rPr>
              <a:t>(HIDROLOGÍA)</a:t>
            </a:r>
            <a:r>
              <a:rPr lang="es-ES" sz="2400" dirty="0" smtClean="0">
                <a:solidFill>
                  <a:srgbClr val="000000"/>
                </a:solidFill>
                <a:latin typeface="Calibri"/>
              </a:rPr>
              <a:t>, carga de </a:t>
            </a:r>
            <a:r>
              <a:rPr lang="es-ES" sz="2400" dirty="0" smtClean="0">
                <a:solidFill>
                  <a:srgbClr val="0000FF"/>
                </a:solidFill>
                <a:latin typeface="Calibri"/>
              </a:rPr>
              <a:t>sedimentos</a:t>
            </a:r>
            <a:r>
              <a:rPr lang="es-ES" sz="2400" dirty="0" smtClean="0">
                <a:solidFill>
                  <a:srgbClr val="000000"/>
                </a:solidFill>
                <a:latin typeface="Calibri"/>
              </a:rPr>
              <a:t> </a:t>
            </a:r>
            <a:r>
              <a:rPr lang="es-ES" sz="2400" dirty="0" smtClean="0">
                <a:solidFill>
                  <a:srgbClr val="FF0000"/>
                </a:solidFill>
                <a:latin typeface="Calibri"/>
              </a:rPr>
              <a:t>(GEOMORFOLOGÍA) </a:t>
            </a:r>
            <a:r>
              <a:rPr lang="es-ES" sz="2400" dirty="0" smtClean="0">
                <a:solidFill>
                  <a:srgbClr val="000000"/>
                </a:solidFill>
                <a:latin typeface="Calibri"/>
              </a:rPr>
              <a:t>y </a:t>
            </a:r>
            <a:r>
              <a:rPr lang="es-ES" sz="2400" dirty="0" smtClean="0">
                <a:solidFill>
                  <a:srgbClr val="0000FF"/>
                </a:solidFill>
                <a:latin typeface="Calibri"/>
              </a:rPr>
              <a:t>pendiente</a:t>
            </a:r>
            <a:r>
              <a:rPr lang="es-ES" sz="2400" dirty="0" smtClean="0">
                <a:solidFill>
                  <a:srgbClr val="000000"/>
                </a:solidFill>
                <a:latin typeface="Calibri"/>
              </a:rPr>
              <a:t> </a:t>
            </a:r>
            <a:r>
              <a:rPr lang="es-ES" sz="2400" dirty="0" smtClean="0">
                <a:solidFill>
                  <a:srgbClr val="FF0000"/>
                </a:solidFill>
                <a:latin typeface="Calibri"/>
              </a:rPr>
              <a:t>(GEOMORFOLOGÍA)</a:t>
            </a:r>
          </a:p>
        </p:txBody>
      </p:sp>
    </p:spTree>
    <p:extLst>
      <p:ext uri="{BB962C8B-B14F-4D97-AF65-F5344CB8AC3E}">
        <p14:creationId xmlns:p14="http://schemas.microsoft.com/office/powerpoint/2010/main" val="20468505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0" y="4180344"/>
            <a:ext cx="3692051" cy="2677656"/>
          </a:xfrm>
          <a:prstGeom prst="rect">
            <a:avLst/>
          </a:prstGeom>
          <a:solidFill>
            <a:schemeClr val="bg1">
              <a:alpha val="48000"/>
            </a:schemeClr>
          </a:solidFill>
        </p:spPr>
        <p:txBody>
          <a:bodyPr wrap="square">
            <a:spAutoFit/>
          </a:bodyPr>
          <a:lstStyle/>
          <a:p>
            <a:pPr defTabSz="914400"/>
            <a:r>
              <a:rPr lang="es-ES" sz="2400" b="1" dirty="0">
                <a:solidFill>
                  <a:prstClr val="black"/>
                </a:solidFill>
                <a:latin typeface="Calibri"/>
              </a:rPr>
              <a:t>Un río es un sistema natural </a:t>
            </a:r>
            <a:r>
              <a:rPr lang="es-ES" sz="2400" b="1" dirty="0" smtClean="0">
                <a:solidFill>
                  <a:prstClr val="black"/>
                </a:solidFill>
                <a:latin typeface="Calibri"/>
              </a:rPr>
              <a:t>muy complejo que trabaja de forma eficiente en </a:t>
            </a:r>
            <a:r>
              <a:rPr lang="es-ES" sz="2400" b="1" dirty="0">
                <a:solidFill>
                  <a:prstClr val="black"/>
                </a:solidFill>
                <a:latin typeface="Calibri"/>
              </a:rPr>
              <a:t>transportar agua, </a:t>
            </a:r>
            <a:r>
              <a:rPr lang="es-ES" sz="2400" b="1" dirty="0" smtClean="0">
                <a:solidFill>
                  <a:prstClr val="black"/>
                </a:solidFill>
                <a:latin typeface="Calibri"/>
              </a:rPr>
              <a:t>sedimentos, nutrientes </a:t>
            </a:r>
            <a:r>
              <a:rPr lang="es-ES" sz="2400" b="1" dirty="0">
                <a:solidFill>
                  <a:prstClr val="black"/>
                </a:solidFill>
                <a:latin typeface="Calibri"/>
              </a:rPr>
              <a:t>y seres vivos desde el continente hasta el mar.</a:t>
            </a:r>
          </a:p>
        </p:txBody>
      </p:sp>
      <p:sp>
        <p:nvSpPr>
          <p:cNvPr id="5" name="3 Rectángulo"/>
          <p:cNvSpPr/>
          <p:nvPr/>
        </p:nvSpPr>
        <p:spPr>
          <a:xfrm>
            <a:off x="5113866" y="4180344"/>
            <a:ext cx="4030133" cy="2677656"/>
          </a:xfrm>
          <a:prstGeom prst="rect">
            <a:avLst/>
          </a:prstGeom>
          <a:solidFill>
            <a:schemeClr val="bg1">
              <a:alpha val="48000"/>
            </a:schemeClr>
          </a:solidFill>
        </p:spPr>
        <p:txBody>
          <a:bodyPr wrap="square">
            <a:spAutoFit/>
          </a:bodyPr>
          <a:lstStyle/>
          <a:p>
            <a:pPr defTabSz="914400"/>
            <a:r>
              <a:rPr lang="es-ES" sz="2400" b="1" dirty="0" smtClean="0">
                <a:solidFill>
                  <a:prstClr val="black"/>
                </a:solidFill>
                <a:latin typeface="+mj-lt"/>
              </a:rPr>
              <a:t>En un </a:t>
            </a:r>
            <a:r>
              <a:rPr lang="es-ES" sz="2400" b="1" dirty="0">
                <a:solidFill>
                  <a:prstClr val="black"/>
                </a:solidFill>
                <a:latin typeface="+mj-lt"/>
              </a:rPr>
              <a:t>sistema </a:t>
            </a:r>
            <a:r>
              <a:rPr lang="es-ES" sz="2400" b="1" dirty="0" smtClean="0">
                <a:solidFill>
                  <a:prstClr val="black"/>
                </a:solidFill>
                <a:latin typeface="+mj-lt"/>
              </a:rPr>
              <a:t>tan complejo </a:t>
            </a:r>
            <a:r>
              <a:rPr lang="en-US" sz="2400" b="1" dirty="0">
                <a:solidFill>
                  <a:prstClr val="black"/>
                </a:solidFill>
                <a:latin typeface="+mj-lt"/>
              </a:rPr>
              <a:t>los </a:t>
            </a:r>
            <a:r>
              <a:rPr lang="en-US" sz="2400" b="1" dirty="0" err="1">
                <a:solidFill>
                  <a:prstClr val="black"/>
                </a:solidFill>
                <a:latin typeface="+mj-lt"/>
              </a:rPr>
              <a:t>resultados</a:t>
            </a:r>
            <a:r>
              <a:rPr lang="en-US" sz="2400" b="1" dirty="0">
                <a:solidFill>
                  <a:prstClr val="black"/>
                </a:solidFill>
                <a:latin typeface="+mj-lt"/>
              </a:rPr>
              <a:t> de </a:t>
            </a:r>
            <a:r>
              <a:rPr lang="en-US" sz="2400" b="1" dirty="0" err="1">
                <a:solidFill>
                  <a:prstClr val="black"/>
                </a:solidFill>
                <a:latin typeface="+mj-lt"/>
              </a:rPr>
              <a:t>las</a:t>
            </a:r>
            <a:r>
              <a:rPr lang="en-US" sz="2400" b="1" dirty="0">
                <a:solidFill>
                  <a:prstClr val="black"/>
                </a:solidFill>
                <a:latin typeface="+mj-lt"/>
              </a:rPr>
              <a:t> </a:t>
            </a:r>
            <a:r>
              <a:rPr lang="en-US" sz="2400" b="1" dirty="0" err="1">
                <a:solidFill>
                  <a:prstClr val="black"/>
                </a:solidFill>
                <a:latin typeface="+mj-lt"/>
              </a:rPr>
              <a:t>m</a:t>
            </a:r>
            <a:r>
              <a:rPr lang="en-US" sz="2400" b="1" dirty="0" err="1" smtClean="0">
                <a:solidFill>
                  <a:prstClr val="black"/>
                </a:solidFill>
                <a:latin typeface="+mj-lt"/>
              </a:rPr>
              <a:t>últiples</a:t>
            </a:r>
            <a:r>
              <a:rPr lang="en-US" sz="2400" b="1" dirty="0" smtClean="0">
                <a:solidFill>
                  <a:prstClr val="black"/>
                </a:solidFill>
                <a:latin typeface="+mj-lt"/>
              </a:rPr>
              <a:t> </a:t>
            </a:r>
            <a:r>
              <a:rPr lang="en-US" sz="2400" b="1" dirty="0" err="1" smtClean="0">
                <a:solidFill>
                  <a:prstClr val="black"/>
                </a:solidFill>
                <a:latin typeface="+mj-lt"/>
              </a:rPr>
              <a:t>interacciones</a:t>
            </a:r>
            <a:r>
              <a:rPr lang="en-US" sz="2400" b="1" dirty="0" smtClean="0">
                <a:solidFill>
                  <a:prstClr val="black"/>
                </a:solidFill>
                <a:latin typeface="+mj-lt"/>
              </a:rPr>
              <a:t> </a:t>
            </a:r>
            <a:r>
              <a:rPr lang="en-US" sz="2400" b="1" dirty="0">
                <a:solidFill>
                  <a:prstClr val="black"/>
                </a:solidFill>
                <a:latin typeface="+mj-lt"/>
              </a:rPr>
              <a:t>son </a:t>
            </a:r>
            <a:r>
              <a:rPr lang="en-US" sz="2400" b="1" dirty="0" err="1">
                <a:solidFill>
                  <a:prstClr val="black"/>
                </a:solidFill>
                <a:latin typeface="+mj-lt"/>
              </a:rPr>
              <a:t>caóticos</a:t>
            </a:r>
            <a:r>
              <a:rPr lang="en-US" sz="2400" b="1" dirty="0">
                <a:solidFill>
                  <a:prstClr val="black"/>
                </a:solidFill>
                <a:latin typeface="+mj-lt"/>
              </a:rPr>
              <a:t>, </a:t>
            </a:r>
            <a:r>
              <a:rPr lang="en-US" sz="2400" b="1" dirty="0" err="1">
                <a:solidFill>
                  <a:prstClr val="black"/>
                </a:solidFill>
                <a:latin typeface="+mj-lt"/>
              </a:rPr>
              <a:t>entendiendo</a:t>
            </a:r>
            <a:r>
              <a:rPr lang="en-US" sz="2400" b="1" dirty="0">
                <a:solidFill>
                  <a:prstClr val="black"/>
                </a:solidFill>
                <a:latin typeface="+mj-lt"/>
              </a:rPr>
              <a:t> </a:t>
            </a:r>
            <a:r>
              <a:rPr lang="en-US" sz="2400" b="1" dirty="0" err="1">
                <a:solidFill>
                  <a:prstClr val="black"/>
                </a:solidFill>
                <a:latin typeface="+mj-lt"/>
              </a:rPr>
              <a:t>como</a:t>
            </a:r>
            <a:r>
              <a:rPr lang="en-US" sz="2400" b="1" dirty="0">
                <a:solidFill>
                  <a:prstClr val="black"/>
                </a:solidFill>
                <a:latin typeface="+mj-lt"/>
              </a:rPr>
              <a:t> </a:t>
            </a:r>
            <a:r>
              <a:rPr lang="en-US" sz="2400" b="1" dirty="0" err="1">
                <a:solidFill>
                  <a:prstClr val="black"/>
                </a:solidFill>
                <a:latin typeface="+mj-lt"/>
              </a:rPr>
              <a:t>caos</a:t>
            </a:r>
            <a:r>
              <a:rPr lang="en-US" sz="2400" b="1" dirty="0">
                <a:solidFill>
                  <a:prstClr val="black"/>
                </a:solidFill>
                <a:latin typeface="+mj-lt"/>
              </a:rPr>
              <a:t> la </a:t>
            </a:r>
            <a:r>
              <a:rPr lang="en-US" sz="2400" b="1" dirty="0" err="1">
                <a:solidFill>
                  <a:prstClr val="black"/>
                </a:solidFill>
                <a:latin typeface="+mj-lt"/>
              </a:rPr>
              <a:t>imposibilidad</a:t>
            </a:r>
            <a:r>
              <a:rPr lang="en-US" sz="2400" b="1" dirty="0">
                <a:solidFill>
                  <a:prstClr val="black"/>
                </a:solidFill>
                <a:latin typeface="+mj-lt"/>
              </a:rPr>
              <a:t> de </a:t>
            </a:r>
            <a:r>
              <a:rPr lang="en-US" sz="2400" b="1" dirty="0" err="1">
                <a:solidFill>
                  <a:prstClr val="black"/>
                </a:solidFill>
                <a:latin typeface="+mj-lt"/>
              </a:rPr>
              <a:t>prever</a:t>
            </a:r>
            <a:r>
              <a:rPr lang="en-US" sz="2400" b="1" dirty="0">
                <a:solidFill>
                  <a:prstClr val="black"/>
                </a:solidFill>
                <a:latin typeface="+mj-lt"/>
              </a:rPr>
              <a:t> con </a:t>
            </a:r>
            <a:r>
              <a:rPr lang="en-US" sz="2400" b="1" dirty="0" err="1">
                <a:solidFill>
                  <a:prstClr val="black"/>
                </a:solidFill>
                <a:latin typeface="+mj-lt"/>
              </a:rPr>
              <a:t>exactitud</a:t>
            </a:r>
            <a:r>
              <a:rPr lang="en-US" sz="2400" b="1" dirty="0">
                <a:solidFill>
                  <a:prstClr val="black"/>
                </a:solidFill>
                <a:latin typeface="+mj-lt"/>
              </a:rPr>
              <a:t> un </a:t>
            </a:r>
            <a:r>
              <a:rPr lang="en-US" sz="2400" b="1" dirty="0" err="1">
                <a:solidFill>
                  <a:prstClr val="black"/>
                </a:solidFill>
                <a:latin typeface="+mj-lt"/>
              </a:rPr>
              <a:t>resultado</a:t>
            </a:r>
            <a:r>
              <a:rPr lang="en-US" sz="2400" b="1" dirty="0">
                <a:solidFill>
                  <a:prstClr val="black"/>
                </a:solidFill>
                <a:latin typeface="+mj-lt"/>
              </a:rPr>
              <a:t> final</a:t>
            </a:r>
            <a:r>
              <a:rPr lang="es-ES" sz="2400" b="1" dirty="0" smtClean="0">
                <a:solidFill>
                  <a:prstClr val="black"/>
                </a:solidFill>
                <a:latin typeface="+mj-lt"/>
              </a:rPr>
              <a:t>. Irregularidad e incertidumbre.</a:t>
            </a:r>
            <a:endParaRPr lang="es-ES" sz="2400" b="1" dirty="0">
              <a:solidFill>
                <a:prstClr val="black"/>
              </a:solidFill>
              <a:latin typeface="+mj-lt"/>
            </a:endParaRPr>
          </a:p>
        </p:txBody>
      </p:sp>
      <p:sp>
        <p:nvSpPr>
          <p:cNvPr id="6" name="1 CuadroTexto"/>
          <p:cNvSpPr txBox="1"/>
          <p:nvPr/>
        </p:nvSpPr>
        <p:spPr>
          <a:xfrm>
            <a:off x="2121" y="-8933"/>
            <a:ext cx="9177830" cy="646331"/>
          </a:xfrm>
          <a:prstGeom prst="rect">
            <a:avLst/>
          </a:prstGeom>
          <a:noFill/>
        </p:spPr>
        <p:txBody>
          <a:bodyPr wrap="square" rtlCol="0">
            <a:spAutoFit/>
          </a:bodyPr>
          <a:lstStyle/>
          <a:p>
            <a:pPr algn="ctr" defTabSz="914400"/>
            <a:r>
              <a:rPr lang="es-ES" sz="3600" b="1" dirty="0" smtClean="0">
                <a:solidFill>
                  <a:prstClr val="black"/>
                </a:solidFill>
                <a:latin typeface="Calibri"/>
              </a:rPr>
              <a:t>El río, un sistema complejo, eficiente y caótico</a:t>
            </a:r>
          </a:p>
        </p:txBody>
      </p:sp>
    </p:spTree>
    <p:extLst>
      <p:ext uri="{BB962C8B-B14F-4D97-AF65-F5344CB8AC3E}">
        <p14:creationId xmlns:p14="http://schemas.microsoft.com/office/powerpoint/2010/main" val="3823864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ptura de pantalla 2015-09-18 a las 19.58.3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983477"/>
            <a:ext cx="3210953" cy="2421348"/>
          </a:xfrm>
          <a:prstGeom prst="rect">
            <a:avLst/>
          </a:prstGeom>
        </p:spPr>
      </p:pic>
      <p:sp>
        <p:nvSpPr>
          <p:cNvPr id="4" name="3 Rectángulo"/>
          <p:cNvSpPr/>
          <p:nvPr/>
        </p:nvSpPr>
        <p:spPr>
          <a:xfrm>
            <a:off x="0" y="0"/>
            <a:ext cx="9144000" cy="2923878"/>
          </a:xfrm>
          <a:prstGeom prst="rect">
            <a:avLst/>
          </a:prstGeom>
        </p:spPr>
        <p:txBody>
          <a:bodyPr wrap="square">
            <a:spAutoFit/>
          </a:bodyPr>
          <a:lstStyle/>
          <a:p>
            <a:pPr algn="ctr"/>
            <a:r>
              <a:rPr lang="es-ES" sz="4000" b="1" dirty="0" smtClean="0"/>
              <a:t>Hidrología fluvial</a:t>
            </a:r>
            <a:endParaRPr lang="es-ES" sz="4000" b="1" dirty="0"/>
          </a:p>
          <a:p>
            <a:r>
              <a:rPr lang="es-ES" sz="2400" dirty="0" smtClean="0"/>
              <a:t>Analiza la variable hídrica en el funcionamiento fluvial</a:t>
            </a:r>
          </a:p>
          <a:p>
            <a:r>
              <a:rPr lang="es-ES" sz="2400" dirty="0" smtClean="0"/>
              <a:t>-Caudales medios y extremos</a:t>
            </a:r>
          </a:p>
          <a:p>
            <a:r>
              <a:rPr lang="es-ES" sz="2400" dirty="0" smtClean="0"/>
              <a:t>-Régimen estacional</a:t>
            </a:r>
          </a:p>
          <a:p>
            <a:r>
              <a:rPr lang="es-ES" sz="2400" dirty="0" smtClean="0"/>
              <a:t>-</a:t>
            </a:r>
            <a:r>
              <a:rPr lang="es-ES" sz="2400" b="1" dirty="0" smtClean="0"/>
              <a:t>CRECIDAS</a:t>
            </a:r>
            <a:r>
              <a:rPr lang="es-ES" sz="2400" dirty="0" smtClean="0"/>
              <a:t> (</a:t>
            </a:r>
            <a:r>
              <a:rPr lang="es-ES" sz="2400" dirty="0" err="1" smtClean="0"/>
              <a:t>hidrograma</a:t>
            </a:r>
            <a:r>
              <a:rPr lang="es-ES" sz="2400" dirty="0" smtClean="0"/>
              <a:t>)</a:t>
            </a:r>
          </a:p>
          <a:p>
            <a:r>
              <a:rPr lang="es-ES" sz="2400" dirty="0" smtClean="0"/>
              <a:t>-Pérdidas y alteraciones hidrológicas</a:t>
            </a:r>
          </a:p>
          <a:p>
            <a:r>
              <a:rPr lang="es-ES" sz="2400" dirty="0" smtClean="0"/>
              <a:t>-Caudales ambientales</a:t>
            </a:r>
            <a:endParaRPr lang="es-ES" sz="2400" dirty="0"/>
          </a:p>
        </p:txBody>
      </p:sp>
      <p:pic>
        <p:nvPicPr>
          <p:cNvPr id="5" name="Imagen 1"/>
          <p:cNvPicPr/>
          <p:nvPr/>
        </p:nvPicPr>
        <p:blipFill rotWithShape="1">
          <a:blip r:embed="rId3" cstate="screen">
            <a:extLst>
              <a:ext uri="{28A0092B-C50C-407E-A947-70E740481C1C}">
                <a14:useLocalDpi xmlns:a14="http://schemas.microsoft.com/office/drawing/2010/main"/>
              </a:ext>
            </a:extLst>
          </a:blip>
          <a:srcRect t="1480"/>
          <a:stretch/>
        </p:blipFill>
        <p:spPr bwMode="auto">
          <a:xfrm>
            <a:off x="3268678" y="3438625"/>
            <a:ext cx="5875322" cy="3419375"/>
          </a:xfrm>
          <a:prstGeom prst="rect">
            <a:avLst/>
          </a:prstGeom>
          <a:noFill/>
          <a:ln>
            <a:noFill/>
          </a:ln>
        </p:spPr>
      </p:pic>
      <p:pic>
        <p:nvPicPr>
          <p:cNvPr id="7" name="Imagen 5"/>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36506" y="1104062"/>
            <a:ext cx="4107494" cy="2334563"/>
          </a:xfrm>
          <a:prstGeom prst="rect">
            <a:avLst/>
          </a:prstGeom>
          <a:noFill/>
        </p:spPr>
      </p:pic>
      <p:sp>
        <p:nvSpPr>
          <p:cNvPr id="8" name="TextBox 7"/>
          <p:cNvSpPr txBox="1"/>
          <p:nvPr/>
        </p:nvSpPr>
        <p:spPr>
          <a:xfrm>
            <a:off x="223684" y="5527532"/>
            <a:ext cx="2835741" cy="1200329"/>
          </a:xfrm>
          <a:prstGeom prst="rect">
            <a:avLst/>
          </a:prstGeom>
          <a:noFill/>
        </p:spPr>
        <p:txBody>
          <a:bodyPr wrap="square" rtlCol="0">
            <a:spAutoFit/>
          </a:bodyPr>
          <a:lstStyle/>
          <a:p>
            <a:r>
              <a:rPr lang="es-ES_tradnl" dirty="0" smtClean="0">
                <a:solidFill>
                  <a:srgbClr val="0000FF"/>
                </a:solidFill>
              </a:rPr>
              <a:t>En mejora de hábitats y restauración fluvial lo fundamental son las crecidas</a:t>
            </a:r>
            <a:endParaRPr lang="es-ES_tradnl" dirty="0">
              <a:solidFill>
                <a:srgbClr val="0000FF"/>
              </a:solidFill>
            </a:endParaRPr>
          </a:p>
        </p:txBody>
      </p:sp>
    </p:spTree>
    <p:extLst>
      <p:ext uri="{BB962C8B-B14F-4D97-AF65-F5344CB8AC3E}">
        <p14:creationId xmlns:p14="http://schemas.microsoft.com/office/powerpoint/2010/main" val="1315905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Título"/>
          <p:cNvSpPr>
            <a:spLocks noGrp="1"/>
          </p:cNvSpPr>
          <p:nvPr>
            <p:ph type="ctrTitle" idx="4294967295"/>
          </p:nvPr>
        </p:nvSpPr>
        <p:spPr>
          <a:xfrm>
            <a:off x="685800" y="2130425"/>
            <a:ext cx="7772400" cy="1470025"/>
          </a:xfrm>
        </p:spPr>
        <p:txBody>
          <a:bodyPr/>
          <a:lstStyle/>
          <a:p>
            <a:pPr eaLnBrk="1" hangingPunct="1"/>
            <a:endParaRPr lang="en-US">
              <a:latin typeface="Arial" charset="0"/>
              <a:cs typeface="Arial" charset="0"/>
            </a:endParaRPr>
          </a:p>
        </p:txBody>
      </p:sp>
      <p:sp>
        <p:nvSpPr>
          <p:cNvPr id="49155" name="2 Subtítulo"/>
          <p:cNvSpPr>
            <a:spLocks noGrp="1"/>
          </p:cNvSpPr>
          <p:nvPr>
            <p:ph type="subTitle" idx="4294967295"/>
          </p:nvPr>
        </p:nvSpPr>
        <p:spPr>
          <a:xfrm>
            <a:off x="1371600" y="3886200"/>
            <a:ext cx="6400800" cy="1752600"/>
          </a:xfrm>
        </p:spPr>
        <p:txBody>
          <a:bodyPr/>
          <a:lstStyle/>
          <a:p>
            <a:pPr marL="0" indent="0" algn="ctr" eaLnBrk="1" hangingPunct="1">
              <a:buFontTx/>
              <a:buNone/>
            </a:pPr>
            <a:endParaRPr lang="en-US">
              <a:solidFill>
                <a:srgbClr val="898989"/>
              </a:solidFill>
              <a:latin typeface="Arial" charset="0"/>
              <a:cs typeface="Arial" charset="0"/>
            </a:endParaRPr>
          </a:p>
        </p:txBody>
      </p:sp>
      <p:pic>
        <p:nvPicPr>
          <p:cNvPr id="49156" name="Picture 2" descr="D:\Pictures\25-08-10\Susia 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4 CuadroTexto"/>
          <p:cNvSpPr txBox="1">
            <a:spLocks noChangeArrowheads="1"/>
          </p:cNvSpPr>
          <p:nvPr/>
        </p:nvSpPr>
        <p:spPr bwMode="auto">
          <a:xfrm>
            <a:off x="0" y="0"/>
            <a:ext cx="5724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s-ES" sz="2400">
                <a:solidFill>
                  <a:srgbClr val="000099"/>
                </a:solidFill>
              </a:rPr>
              <a:t>Caudal = Velocidad x Sección</a:t>
            </a:r>
          </a:p>
          <a:p>
            <a:pPr algn="ctr" eaLnBrk="1" hangingPunct="1"/>
            <a:r>
              <a:rPr lang="es-ES" sz="2400">
                <a:solidFill>
                  <a:srgbClr val="000099"/>
                </a:solidFill>
              </a:rPr>
              <a:t>m</a:t>
            </a:r>
            <a:r>
              <a:rPr lang="es-ES" sz="2400" baseline="30000">
                <a:solidFill>
                  <a:srgbClr val="000099"/>
                </a:solidFill>
              </a:rPr>
              <a:t>3</a:t>
            </a:r>
            <a:r>
              <a:rPr lang="es-ES" sz="2400">
                <a:solidFill>
                  <a:srgbClr val="000099"/>
                </a:solidFill>
              </a:rPr>
              <a:t>/s          m/s             m</a:t>
            </a:r>
            <a:r>
              <a:rPr lang="es-ES" sz="2400" baseline="30000">
                <a:solidFill>
                  <a:srgbClr val="000099"/>
                </a:solidFill>
              </a:rPr>
              <a:t>2</a:t>
            </a:r>
            <a:endParaRPr lang="es-ES" sz="2400">
              <a:solidFill>
                <a:srgbClr val="000099"/>
              </a:solidFill>
            </a:endParaRPr>
          </a:p>
        </p:txBody>
      </p:sp>
      <p:pic>
        <p:nvPicPr>
          <p:cNvPr id="49158" name="Picture 3" descr="D:\Pictures\Clases, Ejemplos y Prácticas campo\Limnígraf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4875" y="0"/>
            <a:ext cx="3159125"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044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4 CuadroTexto"/>
          <p:cNvSpPr txBox="1">
            <a:spLocks noChangeArrowheads="1"/>
          </p:cNvSpPr>
          <p:nvPr/>
        </p:nvSpPr>
        <p:spPr bwMode="auto">
          <a:xfrm>
            <a:off x="0" y="1248415"/>
            <a:ext cx="9144000" cy="550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360363" eaLnBrk="1" hangingPunct="1"/>
            <a:r>
              <a:rPr lang="es-ES" sz="2200" dirty="0">
                <a:solidFill>
                  <a:srgbClr val="000099"/>
                </a:solidFill>
                <a:latin typeface="+mj-lt"/>
              </a:rPr>
              <a:t>► en suspensión: sedimentos finos y microorganismos </a:t>
            </a:r>
            <a:r>
              <a:rPr lang="es-ES" sz="2200" dirty="0" smtClean="0">
                <a:solidFill>
                  <a:srgbClr val="000099"/>
                </a:solidFill>
                <a:latin typeface="+mj-lt"/>
              </a:rPr>
              <a:t>(</a:t>
            </a:r>
            <a:r>
              <a:rPr lang="es-ES" sz="2200" dirty="0">
                <a:solidFill>
                  <a:srgbClr val="000099"/>
                </a:solidFill>
                <a:latin typeface="+mj-lt"/>
              </a:rPr>
              <a:t>turbidez)</a:t>
            </a:r>
          </a:p>
          <a:p>
            <a:pPr marL="360363" eaLnBrk="1" hangingPunct="1"/>
            <a:r>
              <a:rPr lang="es-ES" sz="2200" dirty="0">
                <a:solidFill>
                  <a:srgbClr val="000099"/>
                </a:solidFill>
                <a:latin typeface="+mj-lt"/>
              </a:rPr>
              <a:t>► como carga de fondo (a saltos, rodando): sedimentos gruesos (gravas, cantos, bloques) procedentes de la cuenca y del propio cauce.</a:t>
            </a:r>
          </a:p>
          <a:p>
            <a:pPr eaLnBrk="1" hangingPunct="1"/>
            <a:r>
              <a:rPr lang="es-ES" sz="2200" dirty="0">
                <a:solidFill>
                  <a:srgbClr val="000099"/>
                </a:solidFill>
                <a:latin typeface="+mj-lt"/>
              </a:rPr>
              <a:t>En las estaciones de aforo se mide realmente el caudal total: líquido + sólido. </a:t>
            </a:r>
            <a:endParaRPr lang="es-ES" sz="2200" dirty="0" smtClean="0">
              <a:solidFill>
                <a:srgbClr val="000099"/>
              </a:solidFill>
              <a:latin typeface="+mj-lt"/>
            </a:endParaRPr>
          </a:p>
          <a:p>
            <a:pPr eaLnBrk="1" hangingPunct="1"/>
            <a:endParaRPr lang="es-ES" sz="2200" dirty="0">
              <a:solidFill>
                <a:srgbClr val="000099"/>
              </a:solidFill>
              <a:latin typeface="+mj-lt"/>
            </a:endParaRPr>
          </a:p>
          <a:p>
            <a:pPr eaLnBrk="1" hangingPunct="1"/>
            <a:endParaRPr lang="es-ES" sz="2200" dirty="0" smtClean="0">
              <a:solidFill>
                <a:srgbClr val="000099"/>
              </a:solidFill>
              <a:latin typeface="+mj-lt"/>
            </a:endParaRPr>
          </a:p>
          <a:p>
            <a:pPr eaLnBrk="1" hangingPunct="1"/>
            <a:endParaRPr lang="es-ES" sz="2200" dirty="0">
              <a:solidFill>
                <a:srgbClr val="000099"/>
              </a:solidFill>
              <a:latin typeface="+mj-lt"/>
            </a:endParaRPr>
          </a:p>
          <a:p>
            <a:pPr eaLnBrk="1" hangingPunct="1"/>
            <a:endParaRPr lang="es-ES" sz="2200" dirty="0" smtClean="0">
              <a:solidFill>
                <a:srgbClr val="000099"/>
              </a:solidFill>
              <a:latin typeface="+mj-lt"/>
            </a:endParaRPr>
          </a:p>
          <a:p>
            <a:pPr eaLnBrk="1" hangingPunct="1"/>
            <a:endParaRPr lang="es-ES" sz="2200" dirty="0" smtClean="0">
              <a:solidFill>
                <a:srgbClr val="000099"/>
              </a:solidFill>
              <a:latin typeface="+mj-lt"/>
            </a:endParaRPr>
          </a:p>
          <a:p>
            <a:pPr eaLnBrk="1" hangingPunct="1"/>
            <a:endParaRPr lang="es-ES" sz="2200" dirty="0">
              <a:solidFill>
                <a:srgbClr val="000099"/>
              </a:solidFill>
              <a:latin typeface="+mj-lt"/>
            </a:endParaRPr>
          </a:p>
          <a:p>
            <a:pPr eaLnBrk="1" hangingPunct="1"/>
            <a:r>
              <a:rPr lang="es-ES" sz="2200" dirty="0">
                <a:solidFill>
                  <a:srgbClr val="000099"/>
                </a:solidFill>
                <a:latin typeface="+mj-lt"/>
              </a:rPr>
              <a:t>Cuanta más agua circula más caudal sólido circula también, de manera que en algunas crecidas el volumen de sedimentos puede alcanzar el 30% del total (flujo </a:t>
            </a:r>
            <a:r>
              <a:rPr lang="es-ES" sz="2200" dirty="0" err="1">
                <a:solidFill>
                  <a:srgbClr val="000099"/>
                </a:solidFill>
                <a:latin typeface="+mj-lt"/>
              </a:rPr>
              <a:t>hiperconcentrado</a:t>
            </a:r>
            <a:r>
              <a:rPr lang="es-ES" sz="2200" dirty="0">
                <a:solidFill>
                  <a:srgbClr val="000099"/>
                </a:solidFill>
                <a:latin typeface="+mj-lt"/>
              </a:rPr>
              <a:t>). </a:t>
            </a:r>
          </a:p>
          <a:p>
            <a:pPr eaLnBrk="1" hangingPunct="1"/>
            <a:r>
              <a:rPr lang="es-ES" sz="2200" dirty="0">
                <a:solidFill>
                  <a:srgbClr val="000099"/>
                </a:solidFill>
                <a:latin typeface="+mj-lt"/>
              </a:rPr>
              <a:t>Para medir sólo el caudal sólido se emplean trampas de sedimentos, muestreo con escáneres, modelos matemáticos de transporte, etc.</a:t>
            </a:r>
          </a:p>
          <a:p>
            <a:pPr eaLnBrk="1" hangingPunct="1"/>
            <a:r>
              <a:rPr lang="es-ES" sz="2200" dirty="0">
                <a:solidFill>
                  <a:srgbClr val="000099"/>
                </a:solidFill>
                <a:latin typeface="+mj-lt"/>
              </a:rPr>
              <a:t>Los caudales sólidos son clave para el buen estado ecológico.</a:t>
            </a:r>
          </a:p>
        </p:txBody>
      </p:sp>
      <p:sp>
        <p:nvSpPr>
          <p:cNvPr id="50179" name="5 CuadroTexto"/>
          <p:cNvSpPr txBox="1">
            <a:spLocks noChangeArrowheads="1"/>
          </p:cNvSpPr>
          <p:nvPr/>
        </p:nvSpPr>
        <p:spPr bwMode="auto">
          <a:xfrm>
            <a:off x="0" y="584776"/>
            <a:ext cx="92170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 sz="2200" dirty="0">
                <a:solidFill>
                  <a:srgbClr val="000099"/>
                </a:solidFill>
                <a:latin typeface="+mj-lt"/>
              </a:rPr>
              <a:t>El agua </a:t>
            </a:r>
            <a:r>
              <a:rPr lang="es-ES" sz="2200" dirty="0" smtClean="0">
                <a:solidFill>
                  <a:srgbClr val="000099"/>
                </a:solidFill>
                <a:latin typeface="+mj-lt"/>
              </a:rPr>
              <a:t>(</a:t>
            </a:r>
            <a:r>
              <a:rPr lang="es-ES" sz="2200" dirty="0">
                <a:solidFill>
                  <a:srgbClr val="000099"/>
                </a:solidFill>
                <a:latin typeface="+mj-lt"/>
              </a:rPr>
              <a:t>caudal líquido) </a:t>
            </a:r>
            <a:r>
              <a:rPr lang="es-ES" sz="2200" dirty="0" smtClean="0">
                <a:solidFill>
                  <a:srgbClr val="000099"/>
                </a:solidFill>
                <a:latin typeface="+mj-lt"/>
              </a:rPr>
              <a:t>transporta </a:t>
            </a:r>
            <a:r>
              <a:rPr lang="es-ES" sz="2200" dirty="0">
                <a:solidFill>
                  <a:srgbClr val="000099"/>
                </a:solidFill>
                <a:latin typeface="+mj-lt"/>
              </a:rPr>
              <a:t>materiales (sedimentos, materia orgánica, organismos vivos) que constituyen el caudal </a:t>
            </a:r>
            <a:r>
              <a:rPr lang="es-ES" sz="2200" dirty="0" smtClean="0">
                <a:solidFill>
                  <a:srgbClr val="000099"/>
                </a:solidFill>
                <a:latin typeface="+mj-lt"/>
              </a:rPr>
              <a:t>sólido</a:t>
            </a:r>
            <a:r>
              <a:rPr lang="es-ES" sz="2200" dirty="0">
                <a:solidFill>
                  <a:srgbClr val="000099"/>
                </a:solidFill>
                <a:latin typeface="+mj-lt"/>
              </a:rPr>
              <a:t> </a:t>
            </a:r>
            <a:r>
              <a:rPr lang="es-ES" sz="2200" dirty="0" smtClean="0">
                <a:solidFill>
                  <a:srgbClr val="000099"/>
                </a:solidFill>
                <a:latin typeface="+mj-lt"/>
              </a:rPr>
              <a:t>y </a:t>
            </a:r>
            <a:r>
              <a:rPr lang="es-ES" sz="2200" dirty="0">
                <a:solidFill>
                  <a:srgbClr val="000099"/>
                </a:solidFill>
                <a:latin typeface="+mj-lt"/>
              </a:rPr>
              <a:t>circulan:</a:t>
            </a:r>
          </a:p>
        </p:txBody>
      </p:sp>
      <p:sp>
        <p:nvSpPr>
          <p:cNvPr id="50180" name="3 CuadroTexto"/>
          <p:cNvSpPr txBox="1">
            <a:spLocks noChangeArrowheads="1"/>
          </p:cNvSpPr>
          <p:nvPr/>
        </p:nvSpPr>
        <p:spPr bwMode="auto">
          <a:xfrm>
            <a:off x="0" y="0"/>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s-ES" sz="3200" b="1" dirty="0">
                <a:solidFill>
                  <a:srgbClr val="000099"/>
                </a:solidFill>
                <a:latin typeface="+mj-lt"/>
              </a:rPr>
              <a:t>Caudal </a:t>
            </a:r>
            <a:r>
              <a:rPr lang="es-ES" sz="3200" b="1" dirty="0" smtClean="0">
                <a:solidFill>
                  <a:srgbClr val="000099"/>
                </a:solidFill>
                <a:latin typeface="+mj-lt"/>
              </a:rPr>
              <a:t>sólido </a:t>
            </a:r>
            <a:r>
              <a:rPr lang="es-ES" sz="2400" b="1" dirty="0" smtClean="0">
                <a:solidFill>
                  <a:srgbClr val="000099"/>
                </a:solidFill>
                <a:latin typeface="+mj-lt"/>
              </a:rPr>
              <a:t>(es hidrología y geomorfología)</a:t>
            </a:r>
            <a:endParaRPr lang="es-ES" sz="2400" b="1" dirty="0">
              <a:solidFill>
                <a:srgbClr val="000099"/>
              </a:solidFill>
              <a:latin typeface="+mj-lt"/>
            </a:endParaRPr>
          </a:p>
        </p:txBody>
      </p:sp>
      <p:pic>
        <p:nvPicPr>
          <p:cNvPr id="5" name="Picture 4" descr="Captura de pantalla 2015-10-02 a las 22.35.2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373" y="2710106"/>
            <a:ext cx="2351844" cy="1884999"/>
          </a:xfrm>
          <a:prstGeom prst="rect">
            <a:avLst/>
          </a:prstGeom>
        </p:spPr>
      </p:pic>
      <p:pic>
        <p:nvPicPr>
          <p:cNvPr id="6" name="Picture 5" descr="Captura de pantalla 2015-10-02 a las 22.35.0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1155" y="2794379"/>
            <a:ext cx="5277286" cy="1759095"/>
          </a:xfrm>
          <a:prstGeom prst="rect">
            <a:avLst/>
          </a:prstGeom>
        </p:spPr>
      </p:pic>
    </p:spTree>
    <p:extLst>
      <p:ext uri="{BB962C8B-B14F-4D97-AF65-F5344CB8AC3E}">
        <p14:creationId xmlns:p14="http://schemas.microsoft.com/office/powerpoint/2010/main" val="15596241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004" y="290478"/>
            <a:ext cx="5769288" cy="5816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ts val="1200"/>
              </a:spcBef>
              <a:spcAft>
                <a:spcPct val="0"/>
              </a:spcAft>
            </a:pPr>
            <a:r>
              <a:rPr lang="es-ES" sz="2200" dirty="0" smtClean="0"/>
              <a:t>Es fundamental </a:t>
            </a:r>
            <a:r>
              <a:rPr lang="es-ES" sz="2200" b="1" dirty="0" smtClean="0"/>
              <a:t>comprender, proteger y restaurar la geomorfología fluvial</a:t>
            </a:r>
            <a:r>
              <a:rPr lang="es-ES" sz="2200" dirty="0" smtClean="0"/>
              <a:t>. E</a:t>
            </a:r>
            <a:r>
              <a:rPr kumimoji="0" lang="es-ES" sz="2200" b="0" i="0" u="none" strike="noStrike" cap="none" normalizeH="0" baseline="0" dirty="0" smtClean="0">
                <a:ln>
                  <a:noFill/>
                </a:ln>
                <a:solidFill>
                  <a:schemeClr val="tx1"/>
                </a:solidFill>
                <a:effectLst/>
                <a:ea typeface="Meiryo" pitchFamily="34" charset="-128"/>
                <a:cs typeface="David" pitchFamily="34" charset="-79"/>
              </a:rPr>
              <a:t>s la </a:t>
            </a:r>
            <a:r>
              <a:rPr kumimoji="0" lang="es-ES" sz="2200" b="1" i="0" u="none" strike="noStrike" cap="none" normalizeH="0" baseline="0" dirty="0" smtClean="0">
                <a:ln>
                  <a:noFill/>
                </a:ln>
                <a:solidFill>
                  <a:schemeClr val="tx1"/>
                </a:solidFill>
                <a:effectLst/>
                <a:ea typeface="Meiryo" pitchFamily="34" charset="-128"/>
                <a:cs typeface="David" pitchFamily="34" charset="-79"/>
              </a:rPr>
              <a:t>clave del funcionamiento del sistema fluvial</a:t>
            </a:r>
            <a:r>
              <a:rPr kumimoji="0" lang="es-ES" sz="2200" b="0" i="0" u="none" strike="noStrike" cap="none" normalizeH="0" baseline="0" dirty="0" smtClean="0">
                <a:ln>
                  <a:noFill/>
                </a:ln>
                <a:solidFill>
                  <a:schemeClr val="tx1"/>
                </a:solidFill>
                <a:effectLst/>
                <a:ea typeface="Meiryo" pitchFamily="34" charset="-128"/>
                <a:cs typeface="David" pitchFamily="34" charset="-79"/>
              </a:rPr>
              <a:t>, el conjunto de elementos y procesos que constituye la base de todas las interacciones y que garantiza la supervivencia del sistema como tal. </a:t>
            </a:r>
            <a:r>
              <a:rPr lang="es-ES_tradnl" sz="2200" b="1" dirty="0" smtClean="0"/>
              <a:t>La dinámica geomorfológica genera hábitats y biodiversidad.</a:t>
            </a:r>
            <a:endParaRPr kumimoji="0" lang="es-ES" sz="2200" b="1"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spcBef>
                <a:spcPts val="1200"/>
              </a:spcBef>
              <a:spcAft>
                <a:spcPct val="0"/>
              </a:spcAft>
              <a:buClrTx/>
              <a:buSzTx/>
              <a:tabLst/>
            </a:pPr>
            <a:r>
              <a:rPr lang="es-ES" sz="2200" dirty="0" smtClean="0">
                <a:ea typeface="Meiryo" pitchFamily="34" charset="-128"/>
                <a:cs typeface="David" pitchFamily="34" charset="-79"/>
              </a:rPr>
              <a:t>Por tanto, e</a:t>
            </a:r>
            <a:r>
              <a:rPr kumimoji="0" lang="es-ES" sz="2200" b="0" i="0" u="none" strike="noStrike" cap="none" normalizeH="0" baseline="0" dirty="0" smtClean="0">
                <a:ln>
                  <a:noFill/>
                </a:ln>
                <a:solidFill>
                  <a:schemeClr val="tx1"/>
                </a:solidFill>
                <a:effectLst/>
                <a:ea typeface="Meiryo" pitchFamily="34" charset="-128"/>
                <a:cs typeface="David" pitchFamily="34" charset="-79"/>
              </a:rPr>
              <a:t>s </a:t>
            </a:r>
            <a:r>
              <a:rPr kumimoji="0" lang="es-ES" sz="2200" b="1" i="0" u="none" strike="noStrike" cap="none" normalizeH="0" baseline="0" dirty="0" smtClean="0">
                <a:ln>
                  <a:noFill/>
                </a:ln>
                <a:solidFill>
                  <a:schemeClr val="tx1"/>
                </a:solidFill>
                <a:effectLst/>
                <a:ea typeface="Meiryo" pitchFamily="34" charset="-128"/>
                <a:cs typeface="David" pitchFamily="34" charset="-79"/>
              </a:rPr>
              <a:t>un gran valor patrimonial</a:t>
            </a:r>
            <a:r>
              <a:rPr kumimoji="0" lang="es-ES" sz="2200" b="0" i="0" u="none" strike="noStrike" cap="none" normalizeH="0" baseline="0" dirty="0" smtClean="0">
                <a:ln>
                  <a:noFill/>
                </a:ln>
                <a:solidFill>
                  <a:schemeClr val="tx1"/>
                </a:solidFill>
                <a:effectLst/>
                <a:ea typeface="Meiryo" pitchFamily="34" charset="-128"/>
                <a:cs typeface="David" pitchFamily="34" charset="-79"/>
              </a:rPr>
              <a:t>, por sí misma, de cualquier sistema fluvial, susceptible de </a:t>
            </a:r>
            <a:r>
              <a:rPr kumimoji="0" lang="es-ES" sz="2200" b="1" i="0" u="none" strike="noStrike" cap="none" normalizeH="0" baseline="0" dirty="0" smtClean="0">
                <a:ln>
                  <a:noFill/>
                </a:ln>
                <a:solidFill>
                  <a:schemeClr val="tx1"/>
                </a:solidFill>
                <a:effectLst/>
                <a:ea typeface="Meiryo" pitchFamily="34" charset="-128"/>
                <a:cs typeface="David" pitchFamily="34" charset="-79"/>
              </a:rPr>
              <a:t>conservación y protección</a:t>
            </a:r>
            <a:r>
              <a:rPr lang="es-ES" sz="2200" dirty="0" smtClean="0">
                <a:cs typeface="Arial" pitchFamily="34" charset="0"/>
              </a:rPr>
              <a:t>. Y </a:t>
            </a:r>
            <a:r>
              <a:rPr lang="es-ES" sz="2200" dirty="0" smtClean="0">
                <a:ea typeface="Meiryo" pitchFamily="34" charset="-128"/>
                <a:cs typeface="David" pitchFamily="34" charset="-79"/>
              </a:rPr>
              <a:t>e</a:t>
            </a:r>
            <a:r>
              <a:rPr kumimoji="0" lang="es-ES" sz="2200" b="0" i="0" u="none" strike="noStrike" cap="none" normalizeH="0" baseline="0" dirty="0" smtClean="0">
                <a:ln>
                  <a:noFill/>
                </a:ln>
                <a:solidFill>
                  <a:schemeClr val="tx1"/>
                </a:solidFill>
                <a:effectLst/>
                <a:ea typeface="Meiryo" pitchFamily="34" charset="-128"/>
                <a:cs typeface="David" pitchFamily="34" charset="-79"/>
              </a:rPr>
              <a:t>s base fundamental, irrenunciable, para la </a:t>
            </a:r>
            <a:r>
              <a:rPr kumimoji="0" lang="es-ES" sz="2200" b="1" i="0" u="none" strike="noStrike" cap="none" normalizeH="0" baseline="0" dirty="0" smtClean="0">
                <a:ln>
                  <a:noFill/>
                </a:ln>
                <a:solidFill>
                  <a:schemeClr val="tx1"/>
                </a:solidFill>
                <a:effectLst/>
                <a:ea typeface="Meiryo" pitchFamily="34" charset="-128"/>
                <a:cs typeface="David" pitchFamily="34" charset="-79"/>
              </a:rPr>
              <a:t>auténtica restauración</a:t>
            </a:r>
            <a:r>
              <a:rPr kumimoji="0" lang="es-ES" sz="2200" b="0" i="0" u="none" strike="noStrike" cap="none" normalizeH="0" baseline="0" dirty="0" smtClean="0">
                <a:ln>
                  <a:noFill/>
                </a:ln>
                <a:solidFill>
                  <a:schemeClr val="tx1"/>
                </a:solidFill>
                <a:effectLst/>
                <a:ea typeface="Meiryo" pitchFamily="34" charset="-128"/>
                <a:cs typeface="David" pitchFamily="34" charset="-79"/>
              </a:rPr>
              <a:t> fluvial.</a:t>
            </a:r>
          </a:p>
          <a:p>
            <a:pPr marL="0" marR="0" lvl="0" indent="0" algn="just" defTabSz="914400" rtl="0" eaLnBrk="0" fontAlgn="base" latinLnBrk="0" hangingPunct="0">
              <a:spcBef>
                <a:spcPts val="1200"/>
              </a:spcBef>
              <a:spcAft>
                <a:spcPct val="0"/>
              </a:spcAft>
              <a:buClrTx/>
              <a:buSzTx/>
              <a:tabLst/>
            </a:pPr>
            <a:r>
              <a:rPr kumimoji="0" lang="es-ES" sz="2200" b="0" i="0" u="none" strike="noStrike" cap="none" normalizeH="0" baseline="0" dirty="0" smtClean="0">
                <a:ln>
                  <a:noFill/>
                </a:ln>
                <a:solidFill>
                  <a:schemeClr val="tx1"/>
                </a:solidFill>
                <a:effectLst/>
                <a:ea typeface="Meiryo" pitchFamily="34" charset="-128"/>
                <a:cs typeface="David" pitchFamily="34" charset="-79"/>
              </a:rPr>
              <a:t>El</a:t>
            </a:r>
            <a:r>
              <a:rPr kumimoji="0" lang="es-ES" sz="2200" b="0" i="0" u="none" strike="noStrike" cap="none" normalizeH="0" dirty="0" smtClean="0">
                <a:ln>
                  <a:noFill/>
                </a:ln>
                <a:solidFill>
                  <a:schemeClr val="tx1"/>
                </a:solidFill>
                <a:effectLst/>
                <a:ea typeface="Meiryo" pitchFamily="34" charset="-128"/>
                <a:cs typeface="David" pitchFamily="34" charset="-79"/>
              </a:rPr>
              <a:t> agua, las crecidas, son los motores de la geomorfología, de ahí que tenga sentido hablar de </a:t>
            </a:r>
            <a:r>
              <a:rPr kumimoji="0" lang="es-ES" sz="2200" b="1" i="0" u="none" strike="noStrike" cap="none" normalizeH="0" dirty="0" err="1" smtClean="0">
                <a:ln>
                  <a:noFill/>
                </a:ln>
                <a:solidFill>
                  <a:schemeClr val="tx1"/>
                </a:solidFill>
                <a:effectLst/>
                <a:ea typeface="Meiryo" pitchFamily="34" charset="-128"/>
                <a:cs typeface="David" pitchFamily="34" charset="-79"/>
              </a:rPr>
              <a:t>hidrogeomorfologí</a:t>
            </a:r>
            <a:r>
              <a:rPr lang="es-ES" sz="2200" b="1" dirty="0" err="1" smtClean="0">
                <a:ea typeface="Meiryo" pitchFamily="34" charset="-128"/>
                <a:cs typeface="David" pitchFamily="34" charset="-79"/>
              </a:rPr>
              <a:t>a</a:t>
            </a:r>
            <a:r>
              <a:rPr lang="es-ES" sz="2200" b="1" dirty="0" smtClean="0">
                <a:ea typeface="Meiryo" pitchFamily="34" charset="-128"/>
                <a:cs typeface="David" pitchFamily="34" charset="-79"/>
              </a:rPr>
              <a:t> </a:t>
            </a:r>
            <a:r>
              <a:rPr lang="es-ES" sz="2200" dirty="0" smtClean="0">
                <a:ea typeface="Meiryo" pitchFamily="34" charset="-128"/>
                <a:cs typeface="David" pitchFamily="34" charset="-79"/>
              </a:rPr>
              <a:t>o </a:t>
            </a:r>
            <a:r>
              <a:rPr lang="es-ES" sz="2200" dirty="0" err="1" smtClean="0">
                <a:ea typeface="Meiryo" pitchFamily="34" charset="-128"/>
                <a:cs typeface="David" pitchFamily="34" charset="-79"/>
              </a:rPr>
              <a:t>hidromorfología</a:t>
            </a:r>
            <a:r>
              <a:rPr lang="es-ES" sz="2200" dirty="0" smtClean="0">
                <a:ea typeface="Meiryo" pitchFamily="34" charset="-128"/>
                <a:cs typeface="David" pitchFamily="34" charset="-79"/>
              </a:rPr>
              <a:t>.</a:t>
            </a:r>
            <a:endParaRPr kumimoji="0" lang="es-ES" sz="2200" b="0" i="0" u="none" strike="noStrike" cap="none" normalizeH="0" baseline="0" dirty="0" smtClean="0">
              <a:ln>
                <a:noFill/>
              </a:ln>
              <a:solidFill>
                <a:schemeClr val="tx1"/>
              </a:solidFill>
              <a:effectLst/>
              <a:cs typeface="Arial" pitchFamily="34" charset="0"/>
            </a:endParaRPr>
          </a:p>
        </p:txBody>
      </p:sp>
      <p:pic>
        <p:nvPicPr>
          <p:cNvPr id="2" name="Picture 1" descr="Captura de pantalla 2015-10-01 a las 11.42.3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6206" y="64946"/>
            <a:ext cx="2264728" cy="3377134"/>
          </a:xfrm>
          <a:prstGeom prst="rect">
            <a:avLst/>
          </a:prstGeom>
          <a:ln>
            <a:solidFill>
              <a:schemeClr val="tx1"/>
            </a:solidFill>
          </a:ln>
        </p:spPr>
      </p:pic>
      <p:pic>
        <p:nvPicPr>
          <p:cNvPr id="4" name="Picture 3" descr="Captura de pantalla 2015-10-01 a las 14.23.5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4846" y="3499808"/>
            <a:ext cx="2340337" cy="3279585"/>
          </a:xfrm>
          <a:prstGeom prst="rect">
            <a:avLst/>
          </a:prstGeom>
        </p:spPr>
      </p:pic>
    </p:spTree>
    <p:extLst>
      <p:ext uri="{BB962C8B-B14F-4D97-AF65-F5344CB8AC3E}">
        <p14:creationId xmlns:p14="http://schemas.microsoft.com/office/powerpoint/2010/main" val="22161636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58750" y="4941888"/>
            <a:ext cx="8985250" cy="641350"/>
          </a:xfrm>
          <a:prstGeom prst="rect">
            <a:avLst/>
          </a:prstGeom>
          <a:noFill/>
          <a:ln w="9525">
            <a:noFill/>
            <a:miter lim="800000"/>
            <a:headEnd/>
            <a:tailEnd/>
          </a:ln>
        </p:spPr>
        <p:txBody>
          <a:bodyPr>
            <a:spAutoFit/>
          </a:bodyPr>
          <a:lstStyle/>
          <a:p>
            <a:endParaRPr lang="es-ES" smtClean="0">
              <a:solidFill>
                <a:srgbClr val="FFFF00"/>
              </a:solidFill>
              <a:latin typeface="Arial" pitchFamily="34" charset="0"/>
            </a:endParaRPr>
          </a:p>
          <a:p>
            <a:endParaRPr lang="es-ES" smtClean="0">
              <a:solidFill>
                <a:srgbClr val="000000"/>
              </a:solidFill>
              <a:latin typeface="Arial" pitchFamily="34" charset="0"/>
            </a:endParaRPr>
          </a:p>
        </p:txBody>
      </p:sp>
      <p:pic>
        <p:nvPicPr>
          <p:cNvPr id="61443" name="Picture 3"/>
          <p:cNvPicPr>
            <a:picLocks noGrp="1" noChangeAspect="1" noChangeArrowheads="1"/>
          </p:cNvPicPr>
          <p:nvPr>
            <p:ph/>
          </p:nvPr>
        </p:nvPicPr>
        <p:blipFill>
          <a:blip r:embed="rId2" cstate="print">
            <a:extLst>
              <a:ext uri="{28A0092B-C50C-407E-A947-70E740481C1C}">
                <a14:useLocalDpi xmlns:a14="http://schemas.microsoft.com/office/drawing/2010/main"/>
              </a:ext>
            </a:extLst>
          </a:blip>
          <a:srcRect/>
          <a:stretch>
            <a:fillRect/>
          </a:stretch>
        </p:blipFill>
        <p:spPr>
          <a:xfrm>
            <a:off x="0" y="0"/>
            <a:ext cx="9144000" cy="5240338"/>
          </a:xfrm>
        </p:spPr>
      </p:pic>
      <p:pic>
        <p:nvPicPr>
          <p:cNvPr id="614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t="9761" b="6212"/>
          <a:stretch>
            <a:fillRect/>
          </a:stretch>
        </p:blipFill>
        <p:spPr bwMode="auto">
          <a:xfrm>
            <a:off x="34925" y="3429000"/>
            <a:ext cx="9144000" cy="3436938"/>
          </a:xfrm>
          <a:prstGeom prst="rect">
            <a:avLst/>
          </a:prstGeom>
          <a:noFill/>
          <a:ln w="9525">
            <a:noFill/>
            <a:miter lim="800000"/>
            <a:headEnd/>
            <a:tailEnd/>
          </a:ln>
        </p:spPr>
      </p:pic>
      <p:sp>
        <p:nvSpPr>
          <p:cNvPr id="61445" name="Text Box 5"/>
          <p:cNvSpPr txBox="1">
            <a:spLocks noChangeArrowheads="1"/>
          </p:cNvSpPr>
          <p:nvPr/>
        </p:nvSpPr>
        <p:spPr bwMode="auto">
          <a:xfrm>
            <a:off x="4067175" y="4724400"/>
            <a:ext cx="1936750" cy="366713"/>
          </a:xfrm>
          <a:prstGeom prst="rect">
            <a:avLst/>
          </a:prstGeom>
          <a:noFill/>
          <a:ln w="9525">
            <a:noFill/>
            <a:miter lim="800000"/>
            <a:headEnd/>
            <a:tailEnd/>
          </a:ln>
        </p:spPr>
        <p:txBody>
          <a:bodyPr wrap="none">
            <a:spAutoFit/>
          </a:bodyPr>
          <a:lstStyle/>
          <a:p>
            <a:r>
              <a:rPr lang="es-ES" smtClean="0">
                <a:solidFill>
                  <a:srgbClr val="000000"/>
                </a:solidFill>
                <a:latin typeface="Arial" pitchFamily="34" charset="0"/>
              </a:rPr>
              <a:t>Nivel BANKFULL</a:t>
            </a:r>
          </a:p>
        </p:txBody>
      </p:sp>
      <p:sp>
        <p:nvSpPr>
          <p:cNvPr id="7" name="TextBox 6"/>
          <p:cNvSpPr txBox="1"/>
          <p:nvPr/>
        </p:nvSpPr>
        <p:spPr>
          <a:xfrm>
            <a:off x="-1" y="0"/>
            <a:ext cx="9144001" cy="830997"/>
          </a:xfrm>
          <a:prstGeom prst="rect">
            <a:avLst/>
          </a:prstGeom>
          <a:solidFill>
            <a:schemeClr val="bg1"/>
          </a:solidFill>
        </p:spPr>
        <p:txBody>
          <a:bodyPr wrap="square" rtlCol="0">
            <a:spAutoFit/>
          </a:bodyPr>
          <a:lstStyle/>
          <a:p>
            <a:pPr algn="ctr"/>
            <a:r>
              <a:rPr lang="es-ES_tradnl" sz="2400" b="1" dirty="0" smtClean="0"/>
              <a:t>El concepto </a:t>
            </a:r>
            <a:r>
              <a:rPr lang="es-ES_tradnl" sz="2400" b="1" dirty="0" err="1" smtClean="0"/>
              <a:t>hidrogeomorfológico</a:t>
            </a:r>
            <a:r>
              <a:rPr lang="es-ES_tradnl" sz="2400" b="1" dirty="0" smtClean="0"/>
              <a:t> más importante es el de</a:t>
            </a:r>
          </a:p>
          <a:p>
            <a:pPr algn="ctr"/>
            <a:r>
              <a:rPr lang="es-ES_tradnl" sz="2400" b="1" dirty="0" smtClean="0"/>
              <a:t>CAUDAL GEOMÓRFICO, GENERADOR O BANKFULL.</a:t>
            </a:r>
            <a:endParaRPr lang="es-ES_tradnl" sz="2400" b="1" dirty="0"/>
          </a:p>
        </p:txBody>
      </p:sp>
      <p:sp>
        <p:nvSpPr>
          <p:cNvPr id="2" name="TextBox 1"/>
          <p:cNvSpPr txBox="1"/>
          <p:nvPr/>
        </p:nvSpPr>
        <p:spPr>
          <a:xfrm>
            <a:off x="3030563" y="3429000"/>
            <a:ext cx="4776743" cy="1200329"/>
          </a:xfrm>
          <a:prstGeom prst="rect">
            <a:avLst/>
          </a:prstGeom>
          <a:noFill/>
        </p:spPr>
        <p:txBody>
          <a:bodyPr wrap="square" rtlCol="0">
            <a:spAutoFit/>
          </a:bodyPr>
          <a:lstStyle/>
          <a:p>
            <a:r>
              <a:rPr lang="es-ES_tradnl" dirty="0" smtClean="0">
                <a:solidFill>
                  <a:srgbClr val="0000FF"/>
                </a:solidFill>
              </a:rPr>
              <a:t>Es el caudal que cabe en el cauce con el máximo de energía, el caudal más eficiente en la erosión y el transporte, por tanto, generador de formas, “</a:t>
            </a:r>
            <a:r>
              <a:rPr lang="es-ES_tradnl" dirty="0" err="1" smtClean="0">
                <a:solidFill>
                  <a:srgbClr val="0000FF"/>
                </a:solidFill>
              </a:rPr>
              <a:t>geomórfico</a:t>
            </a:r>
            <a:r>
              <a:rPr lang="es-ES_tradnl" dirty="0" smtClean="0">
                <a:solidFill>
                  <a:srgbClr val="0000FF"/>
                </a:solidFill>
              </a:rPr>
              <a:t>”, y </a:t>
            </a:r>
            <a:r>
              <a:rPr lang="es-ES_tradnl" dirty="0" err="1" smtClean="0">
                <a:solidFill>
                  <a:srgbClr val="0000FF"/>
                </a:solidFill>
              </a:rPr>
              <a:t>dimensionador</a:t>
            </a:r>
            <a:r>
              <a:rPr lang="es-ES_tradnl" dirty="0" smtClean="0">
                <a:solidFill>
                  <a:srgbClr val="0000FF"/>
                </a:solidFill>
              </a:rPr>
              <a:t> del cauce.</a:t>
            </a:r>
            <a:endParaRPr lang="es-ES_tradnl" dirty="0">
              <a:solidFill>
                <a:srgbClr val="0000FF"/>
              </a:solidFill>
            </a:endParaRPr>
          </a:p>
        </p:txBody>
      </p:sp>
    </p:spTree>
    <p:extLst>
      <p:ext uri="{BB962C8B-B14F-4D97-AF65-F5344CB8AC3E}">
        <p14:creationId xmlns:p14="http://schemas.microsoft.com/office/powerpoint/2010/main" val="40623064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arganta del Infierno (Jert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1 CuadroTexto"/>
          <p:cNvSpPr txBox="1"/>
          <p:nvPr/>
        </p:nvSpPr>
        <p:spPr>
          <a:xfrm>
            <a:off x="-30021" y="45616"/>
            <a:ext cx="3835089" cy="584775"/>
          </a:xfrm>
          <a:prstGeom prst="rect">
            <a:avLst/>
          </a:prstGeom>
          <a:noFill/>
        </p:spPr>
        <p:txBody>
          <a:bodyPr wrap="none" rtlCol="0">
            <a:spAutoFit/>
          </a:bodyPr>
          <a:lstStyle/>
          <a:p>
            <a:r>
              <a:rPr lang="es-ES" sz="3200" dirty="0" err="1" smtClean="0">
                <a:solidFill>
                  <a:schemeClr val="bg1"/>
                </a:solidFill>
              </a:rPr>
              <a:t>Where’s</a:t>
            </a:r>
            <a:r>
              <a:rPr lang="es-ES" sz="3200" dirty="0" smtClean="0">
                <a:solidFill>
                  <a:schemeClr val="bg1"/>
                </a:solidFill>
              </a:rPr>
              <a:t> Mr. </a:t>
            </a:r>
            <a:r>
              <a:rPr lang="es-ES" sz="3200" dirty="0" err="1" smtClean="0">
                <a:solidFill>
                  <a:schemeClr val="bg1"/>
                </a:solidFill>
              </a:rPr>
              <a:t>Bankfull</a:t>
            </a:r>
            <a:r>
              <a:rPr lang="es-ES" sz="3200" dirty="0" smtClean="0">
                <a:solidFill>
                  <a:schemeClr val="bg1"/>
                </a:solidFill>
              </a:rPr>
              <a:t>?</a:t>
            </a:r>
            <a:endParaRPr lang="es-ES" sz="3200" dirty="0">
              <a:solidFill>
                <a:schemeClr val="bg1"/>
              </a:solidFill>
            </a:endParaRPr>
          </a:p>
        </p:txBody>
      </p:sp>
      <p:pic>
        <p:nvPicPr>
          <p:cNvPr id="8" name="Picture 6" descr="http://25.media.tumblr.com/151b41960c4ce030a9764688805c454c/tumblr_mjq5hztW2T1s5jjtzo1_500.pn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523789" y="338003"/>
            <a:ext cx="2160921" cy="3240359"/>
          </a:xfrm>
          <a:prstGeom prst="rect">
            <a:avLst/>
          </a:prstGeom>
          <a:noFill/>
          <a:extLst>
            <a:ext uri="{909E8E84-426E-40DD-AFC4-6F175D3DCCD1}">
              <a14:hiddenFill xmlns:a14="http://schemas.microsoft.com/office/drawing/2010/main">
                <a:solidFill>
                  <a:srgbClr val="FFFFFF"/>
                </a:solidFill>
              </a14:hiddenFill>
            </a:ext>
          </a:extLst>
        </p:spPr>
      </p:pic>
      <p:sp>
        <p:nvSpPr>
          <p:cNvPr id="9" name="Line 4"/>
          <p:cNvSpPr>
            <a:spLocks noChangeShapeType="1"/>
          </p:cNvSpPr>
          <p:nvPr/>
        </p:nvSpPr>
        <p:spPr bwMode="auto">
          <a:xfrm flipV="1">
            <a:off x="3276600" y="3428999"/>
            <a:ext cx="5327650" cy="1223963"/>
          </a:xfrm>
          <a:prstGeom prst="line">
            <a:avLst/>
          </a:prstGeom>
          <a:noFill/>
          <a:ln w="50800">
            <a:solidFill>
              <a:schemeClr val="tx1"/>
            </a:solidFill>
            <a:round/>
            <a:headEnd/>
            <a:tailEnd/>
          </a:ln>
        </p:spPr>
        <p:txBody>
          <a:bodyPr/>
          <a:lstStyle/>
          <a:p>
            <a:endParaRPr lang="es-ES" smtClean="0">
              <a:solidFill>
                <a:srgbClr val="000000"/>
              </a:solidFill>
              <a:latin typeface="Arial" pitchFamily="34" charset="0"/>
            </a:endParaRPr>
          </a:p>
        </p:txBody>
      </p:sp>
      <p:sp>
        <p:nvSpPr>
          <p:cNvPr id="10" name="Line 3"/>
          <p:cNvSpPr>
            <a:spLocks noChangeShapeType="1"/>
          </p:cNvSpPr>
          <p:nvPr/>
        </p:nvSpPr>
        <p:spPr bwMode="auto">
          <a:xfrm flipV="1">
            <a:off x="2771775" y="2852738"/>
            <a:ext cx="4176713" cy="0"/>
          </a:xfrm>
          <a:prstGeom prst="line">
            <a:avLst/>
          </a:prstGeom>
          <a:noFill/>
          <a:ln w="50800">
            <a:solidFill>
              <a:schemeClr val="tx1"/>
            </a:solidFill>
            <a:round/>
            <a:headEnd/>
            <a:tailEnd/>
          </a:ln>
        </p:spPr>
        <p:txBody>
          <a:bodyPr/>
          <a:lstStyle/>
          <a:p>
            <a:endParaRPr lang="es-ES" smtClean="0">
              <a:solidFill>
                <a:srgbClr val="000000"/>
              </a:solidFill>
              <a:latin typeface="Arial" pitchFamily="34" charset="0"/>
            </a:endParaRPr>
          </a:p>
        </p:txBody>
      </p:sp>
      <p:pic>
        <p:nvPicPr>
          <p:cNvPr id="2054" name="Picture 6" descr="http://25.media.tumblr.com/151b41960c4ce030a9764688805c454c/tumblr_mjq5hztW2T1s5jjtzo1_500.png">
            <a:hlinkClick r:id="rId3"/>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87624" y="1591139"/>
            <a:ext cx="2444202" cy="345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60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0-#ppt_w/2"/>
                                          </p:val>
                                        </p:tav>
                                        <p:tav tm="100000">
                                          <p:val>
                                            <p:strVal val="#ppt_x"/>
                                          </p:val>
                                        </p:tav>
                                      </p:tavLst>
                                    </p:anim>
                                    <p:anim calcmode="lin" valueType="num">
                                      <p:cBhvr additive="base">
                                        <p:cTn id="8" dur="500" fill="hold"/>
                                        <p:tgtEl>
                                          <p:spTgt spid="205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RAL 08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w="9525">
            <a:noFill/>
            <a:miter lim="800000"/>
            <a:headEnd/>
            <a:tailEnd/>
          </a:ln>
        </p:spPr>
      </p:pic>
      <p:sp>
        <p:nvSpPr>
          <p:cNvPr id="2" name="1 CuadroTexto"/>
          <p:cNvSpPr txBox="1"/>
          <p:nvPr/>
        </p:nvSpPr>
        <p:spPr>
          <a:xfrm>
            <a:off x="1262" y="0"/>
            <a:ext cx="2291397" cy="1077218"/>
          </a:xfrm>
          <a:prstGeom prst="rect">
            <a:avLst/>
          </a:prstGeom>
          <a:noFill/>
        </p:spPr>
        <p:txBody>
          <a:bodyPr wrap="none" rtlCol="0">
            <a:spAutoFit/>
          </a:bodyPr>
          <a:lstStyle/>
          <a:p>
            <a:r>
              <a:rPr lang="es-ES" sz="3200" dirty="0" err="1" smtClean="0">
                <a:solidFill>
                  <a:schemeClr val="bg1"/>
                </a:solidFill>
              </a:rPr>
              <a:t>Where’s</a:t>
            </a:r>
            <a:r>
              <a:rPr lang="es-ES" sz="3200" dirty="0" smtClean="0">
                <a:solidFill>
                  <a:schemeClr val="bg1"/>
                </a:solidFill>
              </a:rPr>
              <a:t> Mr. </a:t>
            </a:r>
          </a:p>
          <a:p>
            <a:r>
              <a:rPr lang="es-ES" sz="3200" dirty="0" err="1" smtClean="0">
                <a:solidFill>
                  <a:schemeClr val="bg1"/>
                </a:solidFill>
              </a:rPr>
              <a:t>Bankfull</a:t>
            </a:r>
            <a:r>
              <a:rPr lang="es-ES" sz="3200" dirty="0" smtClean="0">
                <a:solidFill>
                  <a:schemeClr val="bg1"/>
                </a:solidFill>
              </a:rPr>
              <a:t>?</a:t>
            </a:r>
            <a:endParaRPr lang="es-ES" sz="3200" dirty="0">
              <a:solidFill>
                <a:schemeClr val="bg1"/>
              </a:solidFill>
            </a:endParaRPr>
          </a:p>
        </p:txBody>
      </p:sp>
      <p:pic>
        <p:nvPicPr>
          <p:cNvPr id="8" name="Picture 6" descr="http://25.media.tumblr.com/151b41960c4ce030a9764688805c454c/tumblr_mjq5hztW2T1s5jjtzo1_500.pn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523789" y="338003"/>
            <a:ext cx="2160921" cy="32403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25.media.tumblr.com/151b41960c4ce030a9764688805c454c/tumblr_mjq5hztW2T1s5jjtzo1_500.png">
            <a:hlinkClick r:id="rId3"/>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576" y="872998"/>
            <a:ext cx="2228178" cy="3149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1671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Pictures\RECURSOS, CLASES Y PRÁCTICAS\Ena y San Martín 09\prácticas 09 007.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79423"/>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2373" y="2060140"/>
            <a:ext cx="1183430" cy="1773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0021" y="45616"/>
            <a:ext cx="3835089" cy="584775"/>
          </a:xfrm>
          <a:prstGeom prst="rect">
            <a:avLst/>
          </a:prstGeom>
          <a:noFill/>
        </p:spPr>
        <p:txBody>
          <a:bodyPr wrap="none" rtlCol="0">
            <a:spAutoFit/>
          </a:bodyPr>
          <a:lstStyle/>
          <a:p>
            <a:r>
              <a:rPr lang="es-ES" sz="3200" dirty="0" err="1" smtClean="0"/>
              <a:t>Where’s</a:t>
            </a:r>
            <a:r>
              <a:rPr lang="es-ES" sz="3200" dirty="0" smtClean="0"/>
              <a:t> Mr. </a:t>
            </a:r>
            <a:r>
              <a:rPr lang="es-ES" sz="3200" dirty="0" err="1" smtClean="0"/>
              <a:t>Bankfull</a:t>
            </a:r>
            <a:r>
              <a:rPr lang="es-ES" sz="3200" dirty="0" smtClean="0"/>
              <a:t>?</a:t>
            </a:r>
            <a:endParaRPr lang="es-ES" sz="3200" dirty="0"/>
          </a:p>
        </p:txBody>
      </p:sp>
    </p:spTree>
    <p:extLst>
      <p:ext uri="{BB962C8B-B14F-4D97-AF65-F5344CB8AC3E}">
        <p14:creationId xmlns:p14="http://schemas.microsoft.com/office/powerpoint/2010/main" val="190293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1+#ppt_w/2"/>
                                          </p:val>
                                        </p:tav>
                                        <p:tav tm="100000">
                                          <p:val>
                                            <p:strVal val="#ppt_x"/>
                                          </p:val>
                                        </p:tav>
                                      </p:tavLst>
                                    </p:anim>
                                    <p:anim calcmode="lin" valueType="num">
                                      <p:cBhvr additive="base">
                                        <p:cTn id="8"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D:\Pictures\RECURSOS, CLASES Y PRÁCTICAS\Ena y San Martín 09\prácticas 09 029.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5743" y="-53999"/>
            <a:ext cx="9216000" cy="69191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25.media.tumblr.com/151b41960c4ce030a9764688805c454c/tumblr_mjq5hztW2T1s5jjtzo1_500.pn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524280" y="2492896"/>
            <a:ext cx="1924384" cy="2885666"/>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0021" y="45616"/>
            <a:ext cx="3835089" cy="584775"/>
          </a:xfrm>
          <a:prstGeom prst="rect">
            <a:avLst/>
          </a:prstGeom>
          <a:noFill/>
        </p:spPr>
        <p:txBody>
          <a:bodyPr wrap="none" rtlCol="0">
            <a:spAutoFit/>
          </a:bodyPr>
          <a:lstStyle/>
          <a:p>
            <a:r>
              <a:rPr lang="es-ES" sz="3200" dirty="0" err="1" smtClean="0">
                <a:solidFill>
                  <a:schemeClr val="bg1"/>
                </a:solidFill>
              </a:rPr>
              <a:t>Where’s</a:t>
            </a:r>
            <a:r>
              <a:rPr lang="es-ES" sz="3200" dirty="0" smtClean="0">
                <a:solidFill>
                  <a:schemeClr val="bg1"/>
                </a:solidFill>
              </a:rPr>
              <a:t> Mr. </a:t>
            </a:r>
            <a:r>
              <a:rPr lang="es-ES" sz="3200" dirty="0" err="1" smtClean="0">
                <a:solidFill>
                  <a:schemeClr val="bg1"/>
                </a:solidFill>
              </a:rPr>
              <a:t>Bankfull</a:t>
            </a:r>
            <a:r>
              <a:rPr lang="es-ES" sz="3200" dirty="0" smtClean="0">
                <a:solidFill>
                  <a:schemeClr val="bg1"/>
                </a:solidFill>
              </a:rPr>
              <a:t>?</a:t>
            </a:r>
            <a:endParaRPr lang="es-ES" sz="3200" dirty="0">
              <a:solidFill>
                <a:schemeClr val="bg1"/>
              </a:solidFill>
            </a:endParaRPr>
          </a:p>
        </p:txBody>
      </p:sp>
    </p:spTree>
    <p:extLst>
      <p:ext uri="{BB962C8B-B14F-4D97-AF65-F5344CB8AC3E}">
        <p14:creationId xmlns:p14="http://schemas.microsoft.com/office/powerpoint/2010/main" val="28888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endParaRPr lang="es-ES" smtClean="0"/>
          </a:p>
        </p:txBody>
      </p:sp>
      <p:pic>
        <p:nvPicPr>
          <p:cNvPr id="66563" name="Picture 3" descr="Flumen 3 del Valle"/>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pic>
        <p:nvPicPr>
          <p:cNvPr id="66564" name="Picture 4" descr="Flumen 3 del Val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6566" name="Rectangle 6"/>
          <p:cNvSpPr>
            <a:spLocks noChangeArrowheads="1"/>
          </p:cNvSpPr>
          <p:nvPr/>
        </p:nvSpPr>
        <p:spPr bwMode="auto">
          <a:xfrm>
            <a:off x="1868846" y="5215522"/>
            <a:ext cx="4248150" cy="1938338"/>
          </a:xfrm>
          <a:prstGeom prst="rect">
            <a:avLst/>
          </a:prstGeom>
          <a:noFill/>
          <a:ln w="9525">
            <a:noFill/>
            <a:miter lim="800000"/>
            <a:headEnd/>
            <a:tailEnd/>
          </a:ln>
        </p:spPr>
        <p:txBody>
          <a:bodyPr>
            <a:spAutoFit/>
          </a:bodyPr>
          <a:lstStyle/>
          <a:p>
            <a:r>
              <a:rPr lang="es-ES" sz="2400" dirty="0">
                <a:solidFill>
                  <a:srgbClr val="FFFF00"/>
                </a:solidFill>
              </a:rPr>
              <a:t>La diversidad geomorfológica debe ser tenida en cuenta en la caracterización, en el diagnóstico y en la restauración</a:t>
            </a:r>
            <a:endParaRPr lang="es-ES" sz="2400" dirty="0">
              <a:solidFill>
                <a:srgbClr val="000000"/>
              </a:solidFill>
            </a:endParaRPr>
          </a:p>
        </p:txBody>
      </p:sp>
      <p:sp>
        <p:nvSpPr>
          <p:cNvPr id="6" name="Rectangle 6"/>
          <p:cNvSpPr>
            <a:spLocks noChangeArrowheads="1"/>
          </p:cNvSpPr>
          <p:nvPr/>
        </p:nvSpPr>
        <p:spPr bwMode="auto">
          <a:xfrm>
            <a:off x="0" y="64090"/>
            <a:ext cx="3023347" cy="1200328"/>
          </a:xfrm>
          <a:prstGeom prst="rect">
            <a:avLst/>
          </a:prstGeom>
          <a:noFill/>
          <a:ln w="9525">
            <a:noFill/>
            <a:miter lim="800000"/>
            <a:headEnd/>
            <a:tailEnd/>
          </a:ln>
        </p:spPr>
        <p:txBody>
          <a:bodyPr wrap="square">
            <a:spAutoFit/>
          </a:bodyPr>
          <a:lstStyle/>
          <a:p>
            <a:r>
              <a:rPr lang="es-ES" sz="2400" dirty="0" smtClean="0">
                <a:solidFill>
                  <a:srgbClr val="FFFF00"/>
                </a:solidFill>
              </a:rPr>
              <a:t>La </a:t>
            </a:r>
            <a:r>
              <a:rPr lang="es-ES" sz="2400" dirty="0" err="1" smtClean="0">
                <a:solidFill>
                  <a:srgbClr val="FFFF00"/>
                </a:solidFill>
              </a:rPr>
              <a:t>hidrogeomorfología</a:t>
            </a:r>
            <a:r>
              <a:rPr lang="es-ES" sz="2400" dirty="0" smtClean="0">
                <a:solidFill>
                  <a:srgbClr val="FFFF00"/>
                </a:solidFill>
              </a:rPr>
              <a:t> genera </a:t>
            </a:r>
            <a:r>
              <a:rPr lang="es-ES" sz="2400" dirty="0" err="1" smtClean="0">
                <a:solidFill>
                  <a:srgbClr val="FFFF00"/>
                </a:solidFill>
              </a:rPr>
              <a:t>geodiversidad</a:t>
            </a:r>
            <a:r>
              <a:rPr lang="es-ES" sz="2400" dirty="0" smtClean="0">
                <a:solidFill>
                  <a:srgbClr val="FFFF00"/>
                </a:solidFill>
              </a:rPr>
              <a:t> y patrimonio natural.</a:t>
            </a:r>
            <a:endParaRPr lang="es-ES" sz="2400" dirty="0">
              <a:solidFill>
                <a:srgbClr val="000000"/>
              </a:solidFill>
            </a:endParaRPr>
          </a:p>
        </p:txBody>
      </p:sp>
      <p:sp>
        <p:nvSpPr>
          <p:cNvPr id="7" name="Rectangle 6"/>
          <p:cNvSpPr>
            <a:spLocks noChangeArrowheads="1"/>
          </p:cNvSpPr>
          <p:nvPr/>
        </p:nvSpPr>
        <p:spPr bwMode="auto">
          <a:xfrm>
            <a:off x="6116996" y="816654"/>
            <a:ext cx="3023347" cy="1938992"/>
          </a:xfrm>
          <a:prstGeom prst="rect">
            <a:avLst/>
          </a:prstGeom>
          <a:noFill/>
          <a:ln w="9525">
            <a:noFill/>
            <a:miter lim="800000"/>
            <a:headEnd/>
            <a:tailEnd/>
          </a:ln>
        </p:spPr>
        <p:txBody>
          <a:bodyPr wrap="square">
            <a:spAutoFit/>
          </a:bodyPr>
          <a:lstStyle/>
          <a:p>
            <a:r>
              <a:rPr lang="es-ES" sz="2400" dirty="0" smtClean="0">
                <a:solidFill>
                  <a:srgbClr val="FFFF00"/>
                </a:solidFill>
              </a:rPr>
              <a:t>Una primera clasificación simple es entre ríos aluviales y ríos en roca, pero la diversidad es infinita.</a:t>
            </a:r>
            <a:endParaRPr lang="es-ES" sz="2400" dirty="0">
              <a:solidFill>
                <a:srgbClr val="000000"/>
              </a:solidFill>
            </a:endParaRPr>
          </a:p>
        </p:txBody>
      </p:sp>
    </p:spTree>
    <p:extLst>
      <p:ext uri="{BB962C8B-B14F-4D97-AF65-F5344CB8AC3E}">
        <p14:creationId xmlns:p14="http://schemas.microsoft.com/office/powerpoint/2010/main" val="40075181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5447645"/>
          </a:xfrm>
          <a:prstGeom prst="rect">
            <a:avLst/>
          </a:prstGeom>
        </p:spPr>
        <p:txBody>
          <a:bodyPr>
            <a:spAutoFit/>
          </a:bodyPr>
          <a:lstStyle/>
          <a:p>
            <a:pPr>
              <a:defRPr/>
            </a:pPr>
            <a:endParaRPr lang="es-ES" sz="2400" dirty="0" smtClean="0">
              <a:solidFill>
                <a:prstClr val="black"/>
              </a:solidFill>
              <a:latin typeface="Calibri"/>
            </a:endParaRPr>
          </a:p>
          <a:p>
            <a:pPr>
              <a:defRPr/>
            </a:pPr>
            <a:endParaRPr lang="es-ES" sz="2400" dirty="0">
              <a:solidFill>
                <a:prstClr val="black"/>
              </a:solidFill>
              <a:latin typeface="Calibri"/>
            </a:endParaRPr>
          </a:p>
          <a:p>
            <a:pPr>
              <a:defRPr/>
            </a:pPr>
            <a:endParaRPr lang="es-ES" sz="2400" dirty="0" smtClean="0">
              <a:solidFill>
                <a:prstClr val="black"/>
              </a:solidFill>
              <a:latin typeface="Calibri"/>
            </a:endParaRPr>
          </a:p>
          <a:p>
            <a:pPr>
              <a:defRPr/>
            </a:pPr>
            <a:endParaRPr lang="es-ES" sz="2400" dirty="0">
              <a:solidFill>
                <a:prstClr val="black"/>
              </a:solidFill>
              <a:latin typeface="Calibri"/>
            </a:endParaRPr>
          </a:p>
          <a:p>
            <a:pPr>
              <a:defRPr/>
            </a:pPr>
            <a:endParaRPr lang="es-ES" sz="2400" dirty="0" smtClean="0">
              <a:solidFill>
                <a:prstClr val="black"/>
              </a:solidFill>
              <a:latin typeface="Calibri"/>
            </a:endParaRPr>
          </a:p>
          <a:p>
            <a:pPr>
              <a:defRPr/>
            </a:pPr>
            <a:endParaRPr lang="es-ES" sz="2400" dirty="0">
              <a:solidFill>
                <a:prstClr val="black"/>
              </a:solidFill>
              <a:latin typeface="Calibri"/>
            </a:endParaRPr>
          </a:p>
          <a:p>
            <a:pPr>
              <a:defRPr/>
            </a:pPr>
            <a:endParaRPr lang="es-ES" sz="1200" dirty="0" smtClean="0">
              <a:solidFill>
                <a:prstClr val="black"/>
              </a:solidFill>
              <a:latin typeface="Calibri"/>
            </a:endParaRPr>
          </a:p>
          <a:p>
            <a:pPr>
              <a:defRPr/>
            </a:pPr>
            <a:endParaRPr lang="es-ES" sz="2400" dirty="0">
              <a:solidFill>
                <a:prstClr val="black"/>
              </a:solidFill>
              <a:latin typeface="Calibri"/>
            </a:endParaRPr>
          </a:p>
          <a:p>
            <a:pPr>
              <a:defRPr/>
            </a:pPr>
            <a:endParaRPr lang="es-ES" sz="2400" dirty="0" smtClean="0">
              <a:solidFill>
                <a:prstClr val="black"/>
              </a:solidFill>
              <a:latin typeface="Calibri"/>
            </a:endParaRPr>
          </a:p>
          <a:p>
            <a:pPr>
              <a:defRPr/>
            </a:pPr>
            <a:endParaRPr lang="es-ES" sz="2400" dirty="0">
              <a:solidFill>
                <a:prstClr val="black"/>
              </a:solidFill>
              <a:latin typeface="Calibri"/>
            </a:endParaRPr>
          </a:p>
          <a:p>
            <a:pPr>
              <a:defRPr/>
            </a:pPr>
            <a:endParaRPr lang="es-ES" sz="2400" dirty="0" smtClean="0">
              <a:solidFill>
                <a:prstClr val="black"/>
              </a:solidFill>
              <a:latin typeface="Calibri"/>
            </a:endParaRPr>
          </a:p>
          <a:p>
            <a:pPr>
              <a:defRPr/>
            </a:pPr>
            <a:endParaRPr lang="es-ES" sz="2400" dirty="0" smtClean="0">
              <a:solidFill>
                <a:prstClr val="black"/>
              </a:solidFill>
              <a:latin typeface="Calibri"/>
            </a:endParaRPr>
          </a:p>
          <a:p>
            <a:pPr>
              <a:defRPr/>
            </a:pPr>
            <a:endParaRPr lang="es-ES" sz="2400" dirty="0" smtClean="0">
              <a:solidFill>
                <a:prstClr val="black"/>
              </a:solidFill>
              <a:latin typeface="Calibri"/>
            </a:endParaRPr>
          </a:p>
          <a:p>
            <a:pPr>
              <a:defRPr/>
            </a:pPr>
            <a:endParaRPr lang="es-ES" sz="2400" dirty="0">
              <a:solidFill>
                <a:prstClr val="black"/>
              </a:solidFill>
              <a:latin typeface="Calibri"/>
            </a:endParaRPr>
          </a:p>
          <a:p>
            <a:pPr>
              <a:defRPr/>
            </a:pPr>
            <a:endParaRPr lang="es-ES" sz="2400" dirty="0" smtClean="0">
              <a:solidFill>
                <a:prstClr val="black"/>
              </a:solidFill>
              <a:latin typeface="Calibri"/>
            </a:endParaRPr>
          </a:p>
        </p:txBody>
      </p:sp>
      <p:pic>
        <p:nvPicPr>
          <p:cNvPr id="10242" name="Picture 2" descr="D:\Pictures\CRECIDAS\CRECIDAS OCTUBRE 2012\Aurín Vanesa\DSCN036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410" y="777089"/>
            <a:ext cx="4238081" cy="2427264"/>
          </a:xfrm>
          <a:prstGeom prst="rect">
            <a:avLst/>
          </a:prstGeom>
          <a:noFill/>
          <a:extLst>
            <a:ext uri="{909E8E84-426E-40DD-AFC4-6F175D3DCCD1}">
              <a14:hiddenFill xmlns:a14="http://schemas.microsoft.com/office/drawing/2010/main">
                <a:solidFill>
                  <a:srgbClr val="FFFFFF"/>
                </a:solidFill>
              </a14:hiddenFill>
            </a:ext>
          </a:extLst>
        </p:spPr>
      </p:pic>
      <p:sp>
        <p:nvSpPr>
          <p:cNvPr id="4" name="1 Rectángulo"/>
          <p:cNvSpPr/>
          <p:nvPr/>
        </p:nvSpPr>
        <p:spPr>
          <a:xfrm>
            <a:off x="0" y="7648"/>
            <a:ext cx="9152024" cy="769441"/>
          </a:xfrm>
          <a:prstGeom prst="rect">
            <a:avLst/>
          </a:prstGeom>
        </p:spPr>
        <p:txBody>
          <a:bodyPr wrap="square">
            <a:spAutoFit/>
          </a:bodyPr>
          <a:lstStyle/>
          <a:p>
            <a:r>
              <a:rPr lang="es-ES" sz="2200" dirty="0" smtClean="0">
                <a:solidFill>
                  <a:prstClr val="black"/>
                </a:solidFill>
                <a:latin typeface="Calibri"/>
              </a:rPr>
              <a:t>La principal función de los ríos es el </a:t>
            </a:r>
            <a:r>
              <a:rPr lang="es-ES" sz="2200" b="1" dirty="0" smtClean="0">
                <a:solidFill>
                  <a:prstClr val="black"/>
                </a:solidFill>
                <a:latin typeface="Calibri"/>
              </a:rPr>
              <a:t>TRANSPORTE de agua y sedimentos. </a:t>
            </a:r>
          </a:p>
          <a:p>
            <a:r>
              <a:rPr lang="es-ES" sz="2200" dirty="0">
                <a:solidFill>
                  <a:prstClr val="black"/>
                </a:solidFill>
                <a:latin typeface="Calibri"/>
              </a:rPr>
              <a:t>S</a:t>
            </a:r>
            <a:r>
              <a:rPr lang="es-ES" sz="2200" dirty="0" smtClean="0">
                <a:solidFill>
                  <a:prstClr val="black"/>
                </a:solidFill>
                <a:latin typeface="Calibri"/>
              </a:rPr>
              <a:t>on arterias que equilibran el ciclo hidrológico y regulan el relieve del planeta.</a:t>
            </a:r>
            <a:endParaRPr lang="es-ES" sz="2200" dirty="0">
              <a:solidFill>
                <a:prstClr val="black"/>
              </a:solidFill>
              <a:latin typeface="Calibri"/>
            </a:endParaRPr>
          </a:p>
        </p:txBody>
      </p:sp>
      <p:sp>
        <p:nvSpPr>
          <p:cNvPr id="2" name="Rectangle 1"/>
          <p:cNvSpPr/>
          <p:nvPr/>
        </p:nvSpPr>
        <p:spPr>
          <a:xfrm>
            <a:off x="0" y="3267966"/>
            <a:ext cx="8139990" cy="3139321"/>
          </a:xfrm>
          <a:prstGeom prst="rect">
            <a:avLst/>
          </a:prstGeom>
        </p:spPr>
        <p:txBody>
          <a:bodyPr wrap="square">
            <a:spAutoFit/>
          </a:bodyPr>
          <a:lstStyle/>
          <a:p>
            <a:pPr algn="just">
              <a:defRPr/>
            </a:pPr>
            <a:r>
              <a:rPr lang="es-ES" dirty="0">
                <a:solidFill>
                  <a:prstClr val="black"/>
                </a:solidFill>
              </a:rPr>
              <a:t>El río cuenta con un </a:t>
            </a:r>
            <a:r>
              <a:rPr lang="es-ES" b="1" dirty="0">
                <a:solidFill>
                  <a:prstClr val="black"/>
                </a:solidFill>
              </a:rPr>
              <a:t>sistema </a:t>
            </a:r>
            <a:r>
              <a:rPr lang="es-ES" b="1" dirty="0" smtClean="0">
                <a:solidFill>
                  <a:prstClr val="black"/>
                </a:solidFill>
              </a:rPr>
              <a:t>de AUTORREGULACIÓN </a:t>
            </a:r>
            <a:r>
              <a:rPr lang="es-ES" b="1" dirty="0" err="1">
                <a:solidFill>
                  <a:prstClr val="black"/>
                </a:solidFill>
              </a:rPr>
              <a:t>hidro</a:t>
            </a:r>
            <a:r>
              <a:rPr lang="es-ES" b="1" dirty="0">
                <a:solidFill>
                  <a:prstClr val="black"/>
                </a:solidFill>
              </a:rPr>
              <a:t>-geomorfológica </a:t>
            </a:r>
            <a:r>
              <a:rPr lang="es-ES" dirty="0">
                <a:solidFill>
                  <a:prstClr val="black"/>
                </a:solidFill>
              </a:rPr>
              <a:t>que dirige y completa ese </a:t>
            </a:r>
            <a:r>
              <a:rPr lang="es-ES" dirty="0" smtClean="0">
                <a:solidFill>
                  <a:prstClr val="black"/>
                </a:solidFill>
              </a:rPr>
              <a:t>transporte, </a:t>
            </a:r>
            <a:r>
              <a:rPr lang="es-ES" dirty="0" smtClean="0">
                <a:solidFill>
                  <a:prstClr val="black"/>
                </a:solidFill>
                <a:ea typeface="Meiryo" pitchFamily="34" charset="-128"/>
                <a:cs typeface="David" pitchFamily="34" charset="-79"/>
              </a:rPr>
              <a:t>ordenándolo y ralentizándolo hasta </a:t>
            </a:r>
            <a:r>
              <a:rPr lang="es-ES" dirty="0">
                <a:solidFill>
                  <a:prstClr val="black"/>
                </a:solidFill>
                <a:ea typeface="Meiryo" pitchFamily="34" charset="-128"/>
                <a:cs typeface="David" pitchFamily="34" charset="-79"/>
              </a:rPr>
              <a:t>el mar:</a:t>
            </a:r>
            <a:endParaRPr lang="es-ES" dirty="0">
              <a:solidFill>
                <a:prstClr val="black"/>
              </a:solidFill>
              <a:cs typeface="Arial" pitchFamily="34" charset="0"/>
            </a:endParaRPr>
          </a:p>
          <a:p>
            <a:pPr marL="266700" indent="-266700" algn="just" eaLnBrk="0" hangingPunct="0">
              <a:buFontTx/>
              <a:buChar char="•"/>
              <a:defRPr/>
            </a:pPr>
            <a:r>
              <a:rPr lang="es-ES" dirty="0">
                <a:solidFill>
                  <a:prstClr val="black"/>
                </a:solidFill>
                <a:ea typeface="Meiryo" pitchFamily="34" charset="-128"/>
                <a:cs typeface="David" pitchFamily="34" charset="-79"/>
              </a:rPr>
              <a:t>Ralentiza el flujo </a:t>
            </a:r>
            <a:r>
              <a:rPr lang="es-ES" dirty="0" smtClean="0">
                <a:solidFill>
                  <a:prstClr val="black"/>
                </a:solidFill>
                <a:ea typeface="Meiryo" pitchFamily="34" charset="-128"/>
                <a:cs typeface="David" pitchFamily="34" charset="-79"/>
              </a:rPr>
              <a:t>en </a:t>
            </a:r>
            <a:r>
              <a:rPr lang="es-ES" dirty="0">
                <a:solidFill>
                  <a:prstClr val="black"/>
                </a:solidFill>
                <a:ea typeface="Meiryo" pitchFamily="34" charset="-128"/>
                <a:cs typeface="David" pitchFamily="34" charset="-79"/>
              </a:rPr>
              <a:t>el propio cauce por rugosidad (aluviones, vegetación, madera muerta…) y ajustando la </a:t>
            </a:r>
            <a:r>
              <a:rPr lang="es-ES" dirty="0" smtClean="0">
                <a:solidFill>
                  <a:prstClr val="black"/>
                </a:solidFill>
                <a:ea typeface="Meiryo" pitchFamily="34" charset="-128"/>
                <a:cs typeface="David" pitchFamily="34" charset="-79"/>
              </a:rPr>
              <a:t>morfología </a:t>
            </a:r>
            <a:r>
              <a:rPr lang="es-ES" dirty="0">
                <a:solidFill>
                  <a:prstClr val="black"/>
                </a:solidFill>
                <a:ea typeface="Meiryo" pitchFamily="34" charset="-128"/>
                <a:cs typeface="David" pitchFamily="34" charset="-79"/>
              </a:rPr>
              <a:t>del cauce.</a:t>
            </a:r>
            <a:endParaRPr lang="es-ES" dirty="0">
              <a:solidFill>
                <a:prstClr val="black"/>
              </a:solidFill>
              <a:cs typeface="Arial" pitchFamily="34" charset="0"/>
            </a:endParaRPr>
          </a:p>
          <a:p>
            <a:pPr marL="266700" indent="-266700" algn="just" eaLnBrk="0" hangingPunct="0">
              <a:buFontTx/>
              <a:buChar char="•"/>
              <a:defRPr/>
            </a:pPr>
            <a:r>
              <a:rPr lang="es-ES" dirty="0">
                <a:solidFill>
                  <a:prstClr val="black"/>
                </a:solidFill>
                <a:ea typeface="Meiryo" pitchFamily="34" charset="-128"/>
                <a:cs typeface="David" pitchFamily="34" charset="-79"/>
              </a:rPr>
              <a:t>Regula las </a:t>
            </a:r>
            <a:r>
              <a:rPr lang="es-ES" dirty="0" smtClean="0">
                <a:solidFill>
                  <a:prstClr val="black"/>
                </a:solidFill>
                <a:ea typeface="Meiryo" pitchFamily="34" charset="-128"/>
                <a:cs typeface="David" pitchFamily="34" charset="-79"/>
              </a:rPr>
              <a:t>crecidas </a:t>
            </a:r>
            <a:r>
              <a:rPr lang="es-ES" dirty="0">
                <a:solidFill>
                  <a:prstClr val="black"/>
                </a:solidFill>
                <a:ea typeface="Meiryo" pitchFamily="34" charset="-128"/>
                <a:cs typeface="David" pitchFamily="34" charset="-79"/>
              </a:rPr>
              <a:t>con espacios </a:t>
            </a:r>
            <a:r>
              <a:rPr lang="es-ES" dirty="0" smtClean="0">
                <a:solidFill>
                  <a:prstClr val="black"/>
                </a:solidFill>
                <a:ea typeface="Meiryo" pitchFamily="34" charset="-128"/>
                <a:cs typeface="David" pitchFamily="34" charset="-79"/>
              </a:rPr>
              <a:t>laterales </a:t>
            </a:r>
            <a:r>
              <a:rPr lang="es-ES" dirty="0">
                <a:solidFill>
                  <a:prstClr val="black"/>
                </a:solidFill>
                <a:ea typeface="Meiryo" pitchFamily="34" charset="-128"/>
                <a:cs typeface="David" pitchFamily="34" charset="-79"/>
              </a:rPr>
              <a:t>que laminan </a:t>
            </a:r>
            <a:r>
              <a:rPr lang="es-ES" dirty="0" smtClean="0">
                <a:solidFill>
                  <a:prstClr val="black"/>
                </a:solidFill>
                <a:ea typeface="Meiryo" pitchFamily="34" charset="-128"/>
                <a:cs typeface="David" pitchFamily="34" charset="-79"/>
              </a:rPr>
              <a:t>por </a:t>
            </a:r>
            <a:r>
              <a:rPr lang="es-ES" dirty="0">
                <a:solidFill>
                  <a:prstClr val="black"/>
                </a:solidFill>
                <a:ea typeface="Meiryo" pitchFamily="34" charset="-128"/>
                <a:cs typeface="David" pitchFamily="34" charset="-79"/>
              </a:rPr>
              <a:t>desbordamiento y disipan la energía.</a:t>
            </a:r>
            <a:endParaRPr lang="es-ES" dirty="0">
              <a:solidFill>
                <a:prstClr val="black"/>
              </a:solidFill>
              <a:cs typeface="Arial" pitchFamily="34" charset="0"/>
            </a:endParaRPr>
          </a:p>
          <a:p>
            <a:pPr marL="266700" indent="-266700" algn="just" eaLnBrk="0" hangingPunct="0">
              <a:buFontTx/>
              <a:buChar char="•"/>
              <a:defRPr/>
            </a:pPr>
            <a:r>
              <a:rPr lang="es-ES" dirty="0">
                <a:solidFill>
                  <a:prstClr val="black"/>
                </a:solidFill>
                <a:ea typeface="Meiryo" pitchFamily="34" charset="-128"/>
                <a:cs typeface="David" pitchFamily="34" charset="-79"/>
              </a:rPr>
              <a:t>Regula las aguas subterráneas asociadas, </a:t>
            </a:r>
            <a:r>
              <a:rPr lang="es-ES" dirty="0" smtClean="0">
                <a:solidFill>
                  <a:prstClr val="black"/>
                </a:solidFill>
                <a:ea typeface="Meiryo" pitchFamily="34" charset="-128"/>
                <a:cs typeface="David" pitchFamily="34" charset="-79"/>
              </a:rPr>
              <a:t>los acuíferos aluviales.</a:t>
            </a:r>
            <a:endParaRPr lang="es-ES" dirty="0">
              <a:solidFill>
                <a:prstClr val="black"/>
              </a:solidFill>
              <a:cs typeface="Arial" pitchFamily="34" charset="0"/>
            </a:endParaRPr>
          </a:p>
          <a:p>
            <a:pPr marL="266700" indent="-266700" algn="just" eaLnBrk="0" hangingPunct="0">
              <a:buFontTx/>
              <a:buChar char="•"/>
              <a:defRPr/>
            </a:pPr>
            <a:r>
              <a:rPr lang="es-ES" dirty="0">
                <a:solidFill>
                  <a:prstClr val="black"/>
                </a:solidFill>
                <a:ea typeface="Meiryo" pitchFamily="34" charset="-128"/>
                <a:cs typeface="David" pitchFamily="34" charset="-79"/>
              </a:rPr>
              <a:t>Almacena temporalmente sedimentos </a:t>
            </a:r>
            <a:r>
              <a:rPr lang="es-ES" dirty="0" smtClean="0">
                <a:solidFill>
                  <a:prstClr val="black"/>
                </a:solidFill>
                <a:ea typeface="Meiryo" pitchFamily="34" charset="-128"/>
                <a:cs typeface="David" pitchFamily="34" charset="-79"/>
              </a:rPr>
              <a:t>en </a:t>
            </a:r>
            <a:r>
              <a:rPr lang="es-ES" dirty="0">
                <a:solidFill>
                  <a:prstClr val="black"/>
                </a:solidFill>
                <a:ea typeface="Meiryo" pitchFamily="34" charset="-128"/>
                <a:cs typeface="David" pitchFamily="34" charset="-79"/>
              </a:rPr>
              <a:t>conos </a:t>
            </a:r>
            <a:r>
              <a:rPr lang="es-ES" dirty="0" smtClean="0">
                <a:solidFill>
                  <a:prstClr val="black"/>
                </a:solidFill>
                <a:ea typeface="Meiryo" pitchFamily="34" charset="-128"/>
                <a:cs typeface="David" pitchFamily="34" charset="-79"/>
              </a:rPr>
              <a:t>y barras </a:t>
            </a:r>
            <a:r>
              <a:rPr lang="es-ES" dirty="0">
                <a:solidFill>
                  <a:prstClr val="black"/>
                </a:solidFill>
                <a:ea typeface="Meiryo" pitchFamily="34" charset="-128"/>
                <a:cs typeface="David" pitchFamily="34" charset="-79"/>
              </a:rPr>
              <a:t>del cauce, </a:t>
            </a:r>
            <a:r>
              <a:rPr lang="es-ES" dirty="0" smtClean="0">
                <a:solidFill>
                  <a:prstClr val="black"/>
                </a:solidFill>
                <a:ea typeface="Meiryo" pitchFamily="34" charset="-128"/>
                <a:cs typeface="David" pitchFamily="34" charset="-79"/>
              </a:rPr>
              <a:t>ralentizando y escalonando el transporte.</a:t>
            </a:r>
            <a:endParaRPr lang="es-ES" dirty="0">
              <a:solidFill>
                <a:prstClr val="black"/>
              </a:solidFill>
              <a:cs typeface="Arial" pitchFamily="34" charset="0"/>
            </a:endParaRPr>
          </a:p>
          <a:p>
            <a:pPr marL="266700" indent="-266700" algn="just" eaLnBrk="0" hangingPunct="0">
              <a:buFontTx/>
              <a:buChar char="•"/>
              <a:defRPr/>
            </a:pPr>
            <a:r>
              <a:rPr lang="es-ES" dirty="0">
                <a:solidFill>
                  <a:prstClr val="black"/>
                </a:solidFill>
                <a:ea typeface="Meiryo" pitchFamily="34" charset="-128"/>
                <a:cs typeface="David" pitchFamily="34" charset="-79"/>
              </a:rPr>
              <a:t>Clasifica los sedimentos </a:t>
            </a:r>
            <a:r>
              <a:rPr lang="es-ES" dirty="0" smtClean="0">
                <a:solidFill>
                  <a:prstClr val="black"/>
                </a:solidFill>
                <a:ea typeface="Meiryo" pitchFamily="34" charset="-128"/>
                <a:cs typeface="David" pitchFamily="34" charset="-79"/>
              </a:rPr>
              <a:t>sobre </a:t>
            </a:r>
            <a:r>
              <a:rPr lang="es-ES" dirty="0">
                <a:solidFill>
                  <a:prstClr val="black"/>
                </a:solidFill>
                <a:ea typeface="Meiryo" pitchFamily="34" charset="-128"/>
                <a:cs typeface="David" pitchFamily="34" charset="-79"/>
              </a:rPr>
              <a:t>las morfologías de cauce y orillas.</a:t>
            </a:r>
          </a:p>
          <a:p>
            <a:pPr marL="266700" indent="-266700" algn="just" eaLnBrk="0" hangingPunct="0">
              <a:buFontTx/>
              <a:buChar char="•"/>
              <a:defRPr/>
            </a:pPr>
            <a:r>
              <a:rPr lang="es-ES" dirty="0">
                <a:solidFill>
                  <a:prstClr val="black"/>
                </a:solidFill>
                <a:ea typeface="Meiryo" pitchFamily="34" charset="-128"/>
                <a:cs typeface="David" pitchFamily="34" charset="-79"/>
              </a:rPr>
              <a:t>Regula el </a:t>
            </a:r>
            <a:r>
              <a:rPr lang="es-ES" dirty="0" smtClean="0">
                <a:solidFill>
                  <a:prstClr val="black"/>
                </a:solidFill>
                <a:ea typeface="Meiryo" pitchFamily="34" charset="-128"/>
                <a:cs typeface="David" pitchFamily="34" charset="-79"/>
              </a:rPr>
              <a:t>océano y la dinámica litoral: salinidad, nutrientes, sedimentos, playas.</a:t>
            </a:r>
            <a:endParaRPr lang="es-ES" dirty="0">
              <a:solidFill>
                <a:prstClr val="black"/>
              </a:solidFill>
              <a:ea typeface="Meiryo" pitchFamily="34" charset="-128"/>
              <a:cs typeface="David" pitchFamily="34" charset="-79"/>
            </a:endParaRPr>
          </a:p>
        </p:txBody>
      </p:sp>
      <p:pic>
        <p:nvPicPr>
          <p:cNvPr id="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64942" y="777089"/>
            <a:ext cx="4779058" cy="247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32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7 Grupo"/>
          <p:cNvGrpSpPr/>
          <p:nvPr/>
        </p:nvGrpSpPr>
        <p:grpSpPr>
          <a:xfrm>
            <a:off x="0" y="0"/>
            <a:ext cx="9144000" cy="6858000"/>
            <a:chOff x="0" y="0"/>
            <a:chExt cx="9144000" cy="6858000"/>
          </a:xfrm>
        </p:grpSpPr>
        <p:sp>
          <p:nvSpPr>
            <p:cNvPr id="13" name="12 CuadroTexto"/>
            <p:cNvSpPr txBox="1"/>
            <p:nvPr/>
          </p:nvSpPr>
          <p:spPr>
            <a:xfrm>
              <a:off x="0" y="4581128"/>
              <a:ext cx="978025" cy="369332"/>
            </a:xfrm>
            <a:prstGeom prst="rect">
              <a:avLst/>
            </a:prstGeom>
            <a:noFill/>
          </p:spPr>
          <p:txBody>
            <a:bodyPr wrap="none" rtlCol="0">
              <a:spAutoFit/>
            </a:bodyPr>
            <a:lstStyle/>
            <a:p>
              <a:r>
                <a:rPr lang="es-ES" dirty="0" smtClean="0"/>
                <a:t>ALUVIAL</a:t>
              </a:r>
              <a:endParaRPr lang="es-ES" dirty="0"/>
            </a:p>
          </p:txBody>
        </p:sp>
        <p:grpSp>
          <p:nvGrpSpPr>
            <p:cNvPr id="3" name="76 Grupo"/>
            <p:cNvGrpSpPr/>
            <p:nvPr/>
          </p:nvGrpSpPr>
          <p:grpSpPr>
            <a:xfrm>
              <a:off x="0" y="0"/>
              <a:ext cx="9144000" cy="6858000"/>
              <a:chOff x="0" y="0"/>
              <a:chExt cx="9144000" cy="6858000"/>
            </a:xfrm>
          </p:grpSpPr>
          <p:sp>
            <p:nvSpPr>
              <p:cNvPr id="4" name="3 CuadroTexto"/>
              <p:cNvSpPr txBox="1"/>
              <p:nvPr/>
            </p:nvSpPr>
            <p:spPr>
              <a:xfrm>
                <a:off x="0" y="0"/>
                <a:ext cx="9144000" cy="461665"/>
              </a:xfrm>
              <a:prstGeom prst="rect">
                <a:avLst/>
              </a:prstGeom>
              <a:noFill/>
            </p:spPr>
            <p:txBody>
              <a:bodyPr wrap="square" rtlCol="0">
                <a:spAutoFit/>
              </a:bodyPr>
              <a:lstStyle/>
              <a:p>
                <a:pPr algn="ctr"/>
                <a:r>
                  <a:rPr lang="es-ES" sz="2400" b="1" dirty="0" smtClean="0"/>
                  <a:t>TIPIFICACIÓN DE CAUCES</a:t>
                </a:r>
                <a:endParaRPr lang="es-ES" sz="2400" b="1" dirty="0"/>
              </a:p>
            </p:txBody>
          </p:sp>
          <p:sp>
            <p:nvSpPr>
              <p:cNvPr id="5" name="4 CuadroTexto"/>
              <p:cNvSpPr txBox="1"/>
              <p:nvPr/>
            </p:nvSpPr>
            <p:spPr>
              <a:xfrm>
                <a:off x="0" y="548680"/>
                <a:ext cx="1152367" cy="646331"/>
              </a:xfrm>
              <a:prstGeom prst="rect">
                <a:avLst/>
              </a:prstGeom>
              <a:solidFill>
                <a:schemeClr val="accent1">
                  <a:alpha val="67000"/>
                </a:schemeClr>
              </a:solidFill>
            </p:spPr>
            <p:txBody>
              <a:bodyPr wrap="none" rtlCol="0">
                <a:spAutoFit/>
              </a:bodyPr>
              <a:lstStyle/>
              <a:p>
                <a:pPr algn="ctr"/>
                <a:r>
                  <a:rPr lang="es-ES" dirty="0" smtClean="0"/>
                  <a:t>Criterio 1</a:t>
                </a:r>
              </a:p>
              <a:p>
                <a:pPr algn="ctr"/>
                <a:r>
                  <a:rPr lang="es-ES" dirty="0" smtClean="0"/>
                  <a:t>SUSTRATO</a:t>
                </a:r>
                <a:endParaRPr lang="es-ES" dirty="0"/>
              </a:p>
            </p:txBody>
          </p:sp>
          <p:sp>
            <p:nvSpPr>
              <p:cNvPr id="7" name="6 CuadroTexto"/>
              <p:cNvSpPr txBox="1"/>
              <p:nvPr/>
            </p:nvSpPr>
            <p:spPr>
              <a:xfrm>
                <a:off x="1259632" y="548680"/>
                <a:ext cx="1530548" cy="646331"/>
              </a:xfrm>
              <a:prstGeom prst="rect">
                <a:avLst/>
              </a:prstGeom>
              <a:solidFill>
                <a:schemeClr val="accent1">
                  <a:alpha val="67000"/>
                </a:schemeClr>
              </a:solidFill>
            </p:spPr>
            <p:txBody>
              <a:bodyPr wrap="none" rtlCol="0">
                <a:spAutoFit/>
              </a:bodyPr>
              <a:lstStyle/>
              <a:p>
                <a:pPr algn="ctr"/>
                <a:r>
                  <a:rPr lang="es-ES" dirty="0" smtClean="0"/>
                  <a:t>Criterio 2</a:t>
                </a:r>
              </a:p>
              <a:p>
                <a:pPr algn="ctr"/>
                <a:r>
                  <a:rPr lang="es-ES" dirty="0" smtClean="0"/>
                  <a:t>COMPLEJIDAD</a:t>
                </a:r>
                <a:endParaRPr lang="es-ES" dirty="0"/>
              </a:p>
            </p:txBody>
          </p:sp>
          <p:sp>
            <p:nvSpPr>
              <p:cNvPr id="8" name="7 CuadroTexto"/>
              <p:cNvSpPr txBox="1"/>
              <p:nvPr/>
            </p:nvSpPr>
            <p:spPr>
              <a:xfrm>
                <a:off x="2915816" y="548680"/>
                <a:ext cx="1178529" cy="646331"/>
              </a:xfrm>
              <a:prstGeom prst="rect">
                <a:avLst/>
              </a:prstGeom>
              <a:solidFill>
                <a:schemeClr val="accent1">
                  <a:alpha val="67000"/>
                </a:schemeClr>
              </a:solidFill>
            </p:spPr>
            <p:txBody>
              <a:bodyPr wrap="none" rtlCol="0">
                <a:spAutoFit/>
              </a:bodyPr>
              <a:lstStyle/>
              <a:p>
                <a:pPr algn="ctr"/>
                <a:r>
                  <a:rPr lang="es-ES" dirty="0" smtClean="0"/>
                  <a:t>Criterio 3</a:t>
                </a:r>
              </a:p>
              <a:p>
                <a:pPr algn="ctr"/>
                <a:r>
                  <a:rPr lang="es-ES" dirty="0" smtClean="0"/>
                  <a:t>DINÁMICA</a:t>
                </a:r>
                <a:endParaRPr lang="es-ES" dirty="0"/>
              </a:p>
            </p:txBody>
          </p:sp>
          <p:sp>
            <p:nvSpPr>
              <p:cNvPr id="9" name="8 CuadroTexto"/>
              <p:cNvSpPr txBox="1"/>
              <p:nvPr/>
            </p:nvSpPr>
            <p:spPr>
              <a:xfrm>
                <a:off x="4211960" y="548680"/>
                <a:ext cx="1375506" cy="646331"/>
              </a:xfrm>
              <a:prstGeom prst="rect">
                <a:avLst/>
              </a:prstGeom>
              <a:solidFill>
                <a:schemeClr val="accent1">
                  <a:alpha val="67000"/>
                </a:schemeClr>
              </a:solidFill>
            </p:spPr>
            <p:txBody>
              <a:bodyPr wrap="none" rtlCol="0">
                <a:spAutoFit/>
              </a:bodyPr>
              <a:lstStyle/>
              <a:p>
                <a:pPr algn="ctr"/>
                <a:r>
                  <a:rPr lang="es-ES" dirty="0" smtClean="0"/>
                  <a:t>Criterio 4</a:t>
                </a:r>
              </a:p>
              <a:p>
                <a:pPr algn="ctr"/>
                <a:r>
                  <a:rPr lang="es-ES" dirty="0" smtClean="0"/>
                  <a:t>SINUOSIDAD</a:t>
                </a:r>
                <a:endParaRPr lang="es-ES" dirty="0"/>
              </a:p>
            </p:txBody>
          </p:sp>
          <p:sp>
            <p:nvSpPr>
              <p:cNvPr id="10" name="9 CuadroTexto"/>
              <p:cNvSpPr txBox="1"/>
              <p:nvPr/>
            </p:nvSpPr>
            <p:spPr>
              <a:xfrm>
                <a:off x="5508104" y="2492896"/>
                <a:ext cx="1055802" cy="646331"/>
              </a:xfrm>
              <a:prstGeom prst="rect">
                <a:avLst/>
              </a:prstGeom>
              <a:solidFill>
                <a:schemeClr val="accent1">
                  <a:alpha val="67000"/>
                </a:schemeClr>
              </a:solidFill>
            </p:spPr>
            <p:txBody>
              <a:bodyPr wrap="none" rtlCol="0">
                <a:spAutoFit/>
              </a:bodyPr>
              <a:lstStyle/>
              <a:p>
                <a:pPr algn="ctr"/>
                <a:r>
                  <a:rPr lang="es-ES" dirty="0" smtClean="0"/>
                  <a:t>Criterio 5</a:t>
                </a:r>
              </a:p>
              <a:p>
                <a:pPr algn="ctr"/>
                <a:r>
                  <a:rPr lang="es-ES" dirty="0" smtClean="0"/>
                  <a:t>ENERGÍA</a:t>
                </a:r>
                <a:endParaRPr lang="es-ES" dirty="0"/>
              </a:p>
            </p:txBody>
          </p:sp>
          <p:sp>
            <p:nvSpPr>
              <p:cNvPr id="11" name="10 CuadroTexto"/>
              <p:cNvSpPr txBox="1"/>
              <p:nvPr/>
            </p:nvSpPr>
            <p:spPr>
              <a:xfrm>
                <a:off x="6660232" y="2492896"/>
                <a:ext cx="1319465" cy="646331"/>
              </a:xfrm>
              <a:prstGeom prst="rect">
                <a:avLst/>
              </a:prstGeom>
              <a:solidFill>
                <a:schemeClr val="accent1">
                  <a:alpha val="67000"/>
                </a:schemeClr>
              </a:solidFill>
            </p:spPr>
            <p:txBody>
              <a:bodyPr wrap="none" rtlCol="0">
                <a:spAutoFit/>
              </a:bodyPr>
              <a:lstStyle/>
              <a:p>
                <a:pPr algn="ctr"/>
                <a:r>
                  <a:rPr lang="es-ES" dirty="0" smtClean="0"/>
                  <a:t>Criterio 6</a:t>
                </a:r>
              </a:p>
              <a:p>
                <a:pPr algn="ctr"/>
                <a:r>
                  <a:rPr lang="es-ES" dirty="0" smtClean="0"/>
                  <a:t>SEDIMENTO</a:t>
                </a:r>
                <a:endParaRPr lang="es-ES" dirty="0"/>
              </a:p>
            </p:txBody>
          </p:sp>
          <p:sp>
            <p:nvSpPr>
              <p:cNvPr id="16" name="15 CuadroTexto"/>
              <p:cNvSpPr txBox="1"/>
              <p:nvPr/>
            </p:nvSpPr>
            <p:spPr>
              <a:xfrm>
                <a:off x="1547664" y="3933056"/>
                <a:ext cx="812595" cy="369332"/>
              </a:xfrm>
              <a:prstGeom prst="rect">
                <a:avLst/>
              </a:prstGeom>
              <a:noFill/>
            </p:spPr>
            <p:txBody>
              <a:bodyPr wrap="none" rtlCol="0">
                <a:spAutoFit/>
              </a:bodyPr>
              <a:lstStyle/>
              <a:p>
                <a:r>
                  <a:rPr lang="es-ES" dirty="0" smtClean="0"/>
                  <a:t>ÚNICO</a:t>
                </a:r>
                <a:endParaRPr lang="es-ES" dirty="0"/>
              </a:p>
            </p:txBody>
          </p:sp>
          <p:sp>
            <p:nvSpPr>
              <p:cNvPr id="17" name="16 CuadroTexto"/>
              <p:cNvSpPr txBox="1"/>
              <p:nvPr/>
            </p:nvSpPr>
            <p:spPr>
              <a:xfrm>
                <a:off x="1475656" y="5373216"/>
                <a:ext cx="1108701" cy="369332"/>
              </a:xfrm>
              <a:prstGeom prst="rect">
                <a:avLst/>
              </a:prstGeom>
              <a:noFill/>
            </p:spPr>
            <p:txBody>
              <a:bodyPr wrap="none" rtlCol="0">
                <a:spAutoFit/>
              </a:bodyPr>
              <a:lstStyle/>
              <a:p>
                <a:r>
                  <a:rPr lang="es-ES" dirty="0" smtClean="0"/>
                  <a:t>MÚLTIPLE</a:t>
                </a:r>
                <a:endParaRPr lang="es-ES" dirty="0"/>
              </a:p>
            </p:txBody>
          </p:sp>
          <p:sp>
            <p:nvSpPr>
              <p:cNvPr id="31" name="30 CuadroTexto"/>
              <p:cNvSpPr txBox="1"/>
              <p:nvPr/>
            </p:nvSpPr>
            <p:spPr>
              <a:xfrm>
                <a:off x="2915816" y="3501008"/>
                <a:ext cx="961097" cy="369332"/>
              </a:xfrm>
              <a:prstGeom prst="rect">
                <a:avLst/>
              </a:prstGeom>
              <a:noFill/>
            </p:spPr>
            <p:txBody>
              <a:bodyPr wrap="none" rtlCol="0">
                <a:spAutoFit/>
              </a:bodyPr>
              <a:lstStyle/>
              <a:p>
                <a:r>
                  <a:rPr lang="es-ES" dirty="0" smtClean="0"/>
                  <a:t>ESTABLE</a:t>
                </a:r>
                <a:endParaRPr lang="es-ES" dirty="0"/>
              </a:p>
            </p:txBody>
          </p:sp>
          <p:sp>
            <p:nvSpPr>
              <p:cNvPr id="32" name="31 CuadroTexto"/>
              <p:cNvSpPr txBox="1"/>
              <p:nvPr/>
            </p:nvSpPr>
            <p:spPr>
              <a:xfrm>
                <a:off x="2987824" y="5805264"/>
                <a:ext cx="961097" cy="369332"/>
              </a:xfrm>
              <a:prstGeom prst="rect">
                <a:avLst/>
              </a:prstGeom>
              <a:noFill/>
            </p:spPr>
            <p:txBody>
              <a:bodyPr wrap="none" rtlCol="0">
                <a:spAutoFit/>
              </a:bodyPr>
              <a:lstStyle/>
              <a:p>
                <a:r>
                  <a:rPr lang="es-ES" dirty="0" smtClean="0"/>
                  <a:t>ESTABLE</a:t>
                </a:r>
                <a:endParaRPr lang="es-ES" dirty="0"/>
              </a:p>
            </p:txBody>
          </p:sp>
          <p:sp>
            <p:nvSpPr>
              <p:cNvPr id="33" name="32 CuadroTexto"/>
              <p:cNvSpPr txBox="1"/>
              <p:nvPr/>
            </p:nvSpPr>
            <p:spPr>
              <a:xfrm>
                <a:off x="2771800" y="4149080"/>
                <a:ext cx="1195712" cy="369332"/>
              </a:xfrm>
              <a:prstGeom prst="rect">
                <a:avLst/>
              </a:prstGeom>
              <a:noFill/>
            </p:spPr>
            <p:txBody>
              <a:bodyPr wrap="none" rtlCol="0">
                <a:spAutoFit/>
              </a:bodyPr>
              <a:lstStyle/>
              <a:p>
                <a:r>
                  <a:rPr lang="es-ES" dirty="0" smtClean="0"/>
                  <a:t>DINÁMICO</a:t>
                </a:r>
                <a:endParaRPr lang="es-ES" dirty="0"/>
              </a:p>
            </p:txBody>
          </p:sp>
          <p:sp>
            <p:nvSpPr>
              <p:cNvPr id="34" name="33 CuadroTexto"/>
              <p:cNvSpPr txBox="1"/>
              <p:nvPr/>
            </p:nvSpPr>
            <p:spPr>
              <a:xfrm>
                <a:off x="2987824" y="5085184"/>
                <a:ext cx="1195712" cy="369332"/>
              </a:xfrm>
              <a:prstGeom prst="rect">
                <a:avLst/>
              </a:prstGeom>
              <a:noFill/>
            </p:spPr>
            <p:txBody>
              <a:bodyPr wrap="none" rtlCol="0">
                <a:spAutoFit/>
              </a:bodyPr>
              <a:lstStyle/>
              <a:p>
                <a:r>
                  <a:rPr lang="es-ES" dirty="0" smtClean="0"/>
                  <a:t>DINÁMICO</a:t>
                </a:r>
                <a:endParaRPr lang="es-ES" dirty="0"/>
              </a:p>
            </p:txBody>
          </p:sp>
          <p:cxnSp>
            <p:nvCxnSpPr>
              <p:cNvPr id="40" name="39 Conector recto"/>
              <p:cNvCxnSpPr>
                <a:stCxn id="29" idx="3"/>
                <a:endCxn id="42" idx="1"/>
              </p:cNvCxnSpPr>
              <p:nvPr/>
            </p:nvCxnSpPr>
            <p:spPr>
              <a:xfrm>
                <a:off x="3841417" y="1669450"/>
                <a:ext cx="4070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47 Conector recto"/>
              <p:cNvCxnSpPr>
                <a:stCxn id="29" idx="3"/>
                <a:endCxn id="43" idx="1"/>
              </p:cNvCxnSpPr>
              <p:nvPr/>
            </p:nvCxnSpPr>
            <p:spPr>
              <a:xfrm>
                <a:off x="3841417" y="1669450"/>
                <a:ext cx="407055" cy="2880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49 Conector recto"/>
              <p:cNvCxnSpPr>
                <a:stCxn id="29" idx="3"/>
                <a:endCxn id="41" idx="1"/>
              </p:cNvCxnSpPr>
              <p:nvPr/>
            </p:nvCxnSpPr>
            <p:spPr>
              <a:xfrm flipV="1">
                <a:off x="3841417" y="1381418"/>
                <a:ext cx="407055" cy="2880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0" y="1772816"/>
                <a:ext cx="1030410" cy="369332"/>
              </a:xfrm>
              <a:prstGeom prst="rect">
                <a:avLst/>
              </a:prstGeom>
              <a:noFill/>
            </p:spPr>
            <p:txBody>
              <a:bodyPr wrap="none" rtlCol="0">
                <a:spAutoFit/>
              </a:bodyPr>
              <a:lstStyle/>
              <a:p>
                <a:r>
                  <a:rPr lang="es-ES" dirty="0" smtClean="0"/>
                  <a:t>EN ROCA</a:t>
                </a:r>
                <a:endParaRPr lang="es-ES" dirty="0"/>
              </a:p>
            </p:txBody>
          </p:sp>
          <p:sp>
            <p:nvSpPr>
              <p:cNvPr id="14" name="13 CuadroTexto"/>
              <p:cNvSpPr txBox="1"/>
              <p:nvPr/>
            </p:nvSpPr>
            <p:spPr>
              <a:xfrm>
                <a:off x="1584176" y="1484784"/>
                <a:ext cx="812595" cy="369332"/>
              </a:xfrm>
              <a:prstGeom prst="rect">
                <a:avLst/>
              </a:prstGeom>
              <a:noFill/>
            </p:spPr>
            <p:txBody>
              <a:bodyPr wrap="none" rtlCol="0">
                <a:spAutoFit/>
              </a:bodyPr>
              <a:lstStyle/>
              <a:p>
                <a:r>
                  <a:rPr lang="es-ES" dirty="0" smtClean="0"/>
                  <a:t>ÚNICO</a:t>
                </a:r>
                <a:endParaRPr lang="es-ES" dirty="0"/>
              </a:p>
            </p:txBody>
          </p:sp>
          <p:sp>
            <p:nvSpPr>
              <p:cNvPr id="15" name="14 CuadroTexto"/>
              <p:cNvSpPr txBox="1"/>
              <p:nvPr/>
            </p:nvSpPr>
            <p:spPr>
              <a:xfrm>
                <a:off x="1584176" y="2060848"/>
                <a:ext cx="1108701" cy="369332"/>
              </a:xfrm>
              <a:prstGeom prst="rect">
                <a:avLst/>
              </a:prstGeom>
              <a:noFill/>
            </p:spPr>
            <p:txBody>
              <a:bodyPr wrap="none" rtlCol="0">
                <a:spAutoFit/>
              </a:bodyPr>
              <a:lstStyle/>
              <a:p>
                <a:r>
                  <a:rPr lang="es-ES" dirty="0" smtClean="0"/>
                  <a:t>MÚLTIPLE</a:t>
                </a:r>
                <a:endParaRPr lang="es-ES" dirty="0"/>
              </a:p>
            </p:txBody>
          </p:sp>
          <p:cxnSp>
            <p:nvCxnSpPr>
              <p:cNvPr id="19" name="18 Conector recto"/>
              <p:cNvCxnSpPr>
                <a:stCxn id="12" idx="3"/>
                <a:endCxn id="14" idx="1"/>
              </p:cNvCxnSpPr>
              <p:nvPr/>
            </p:nvCxnSpPr>
            <p:spPr>
              <a:xfrm flipV="1">
                <a:off x="1030410" y="1669450"/>
                <a:ext cx="553766" cy="2880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20 Conector recto"/>
              <p:cNvCxnSpPr>
                <a:stCxn id="12" idx="3"/>
                <a:endCxn id="15" idx="1"/>
              </p:cNvCxnSpPr>
              <p:nvPr/>
            </p:nvCxnSpPr>
            <p:spPr>
              <a:xfrm>
                <a:off x="1030410" y="1957482"/>
                <a:ext cx="553766" cy="2880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2880320" y="1484784"/>
                <a:ext cx="961097" cy="369332"/>
              </a:xfrm>
              <a:prstGeom prst="rect">
                <a:avLst/>
              </a:prstGeom>
              <a:noFill/>
            </p:spPr>
            <p:txBody>
              <a:bodyPr wrap="none" rtlCol="0">
                <a:spAutoFit/>
              </a:bodyPr>
              <a:lstStyle/>
              <a:p>
                <a:r>
                  <a:rPr lang="es-ES" dirty="0" smtClean="0"/>
                  <a:t>ESTABLE</a:t>
                </a:r>
                <a:endParaRPr lang="es-ES" dirty="0"/>
              </a:p>
            </p:txBody>
          </p:sp>
          <p:sp>
            <p:nvSpPr>
              <p:cNvPr id="30" name="29 CuadroTexto"/>
              <p:cNvSpPr txBox="1"/>
              <p:nvPr/>
            </p:nvSpPr>
            <p:spPr>
              <a:xfrm>
                <a:off x="3024336" y="2060848"/>
                <a:ext cx="961097" cy="369332"/>
              </a:xfrm>
              <a:prstGeom prst="rect">
                <a:avLst/>
              </a:prstGeom>
              <a:noFill/>
            </p:spPr>
            <p:txBody>
              <a:bodyPr wrap="none" rtlCol="0">
                <a:spAutoFit/>
              </a:bodyPr>
              <a:lstStyle/>
              <a:p>
                <a:r>
                  <a:rPr lang="es-ES" dirty="0" smtClean="0"/>
                  <a:t>ESTABLE</a:t>
                </a:r>
                <a:endParaRPr lang="es-ES" dirty="0"/>
              </a:p>
            </p:txBody>
          </p:sp>
          <p:cxnSp>
            <p:nvCxnSpPr>
              <p:cNvPr id="35" name="34 Conector recto"/>
              <p:cNvCxnSpPr/>
              <p:nvPr/>
            </p:nvCxnSpPr>
            <p:spPr>
              <a:xfrm>
                <a:off x="2304256" y="1700808"/>
                <a:ext cx="5760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36 Conector recto"/>
              <p:cNvCxnSpPr>
                <a:stCxn id="15" idx="3"/>
                <a:endCxn id="30" idx="1"/>
              </p:cNvCxnSpPr>
              <p:nvPr/>
            </p:nvCxnSpPr>
            <p:spPr>
              <a:xfrm>
                <a:off x="2692877" y="2245514"/>
                <a:ext cx="3314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40 CuadroTexto"/>
              <p:cNvSpPr txBox="1"/>
              <p:nvPr/>
            </p:nvSpPr>
            <p:spPr>
              <a:xfrm>
                <a:off x="4248472" y="1196752"/>
                <a:ext cx="801758" cy="369332"/>
              </a:xfrm>
              <a:prstGeom prst="rect">
                <a:avLst/>
              </a:prstGeom>
              <a:solidFill>
                <a:schemeClr val="accent3">
                  <a:lumMod val="60000"/>
                  <a:lumOff val="40000"/>
                </a:schemeClr>
              </a:solidFill>
            </p:spPr>
            <p:txBody>
              <a:bodyPr wrap="none" rtlCol="0">
                <a:spAutoFit/>
              </a:bodyPr>
              <a:lstStyle/>
              <a:p>
                <a:r>
                  <a:rPr lang="es-ES" dirty="0" smtClean="0"/>
                  <a:t>RECTO</a:t>
                </a:r>
                <a:endParaRPr lang="es-ES" dirty="0"/>
              </a:p>
            </p:txBody>
          </p:sp>
          <p:sp>
            <p:nvSpPr>
              <p:cNvPr id="42" name="41 CuadroTexto"/>
              <p:cNvSpPr txBox="1"/>
              <p:nvPr/>
            </p:nvSpPr>
            <p:spPr>
              <a:xfrm>
                <a:off x="4248472" y="1484784"/>
                <a:ext cx="1953740" cy="369332"/>
              </a:xfrm>
              <a:prstGeom prst="rect">
                <a:avLst/>
              </a:prstGeom>
              <a:solidFill>
                <a:schemeClr val="accent3">
                  <a:lumMod val="60000"/>
                  <a:lumOff val="40000"/>
                </a:schemeClr>
              </a:solidFill>
            </p:spPr>
            <p:txBody>
              <a:bodyPr wrap="none" rtlCol="0">
                <a:spAutoFit/>
              </a:bodyPr>
              <a:lstStyle/>
              <a:p>
                <a:r>
                  <a:rPr lang="es-ES" dirty="0" smtClean="0"/>
                  <a:t>SINUOSO EN ROCA</a:t>
                </a:r>
                <a:endParaRPr lang="es-ES" dirty="0"/>
              </a:p>
            </p:txBody>
          </p:sp>
          <p:sp>
            <p:nvSpPr>
              <p:cNvPr id="43" name="42 CuadroTexto"/>
              <p:cNvSpPr txBox="1"/>
              <p:nvPr/>
            </p:nvSpPr>
            <p:spPr>
              <a:xfrm>
                <a:off x="4248472" y="1772816"/>
                <a:ext cx="2688172" cy="369332"/>
              </a:xfrm>
              <a:prstGeom prst="rect">
                <a:avLst/>
              </a:prstGeom>
              <a:solidFill>
                <a:schemeClr val="accent3">
                  <a:lumMod val="60000"/>
                  <a:lumOff val="40000"/>
                </a:schemeClr>
              </a:solidFill>
            </p:spPr>
            <p:txBody>
              <a:bodyPr wrap="none" rtlCol="0">
                <a:spAutoFit/>
              </a:bodyPr>
              <a:lstStyle/>
              <a:p>
                <a:r>
                  <a:rPr lang="es-ES" dirty="0" smtClean="0"/>
                  <a:t>MEANDRIFORME EN ROCA</a:t>
                </a:r>
                <a:endParaRPr lang="es-ES" dirty="0"/>
              </a:p>
            </p:txBody>
          </p:sp>
          <p:cxnSp>
            <p:nvCxnSpPr>
              <p:cNvPr id="52" name="51 Conector recto"/>
              <p:cNvCxnSpPr>
                <a:stCxn id="30" idx="3"/>
                <a:endCxn id="53" idx="1"/>
              </p:cNvCxnSpPr>
              <p:nvPr/>
            </p:nvCxnSpPr>
            <p:spPr>
              <a:xfrm>
                <a:off x="3985433" y="2245514"/>
                <a:ext cx="20987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6084168" y="2060848"/>
                <a:ext cx="2808312" cy="369332"/>
              </a:xfrm>
              <a:prstGeom prst="rect">
                <a:avLst/>
              </a:prstGeom>
              <a:solidFill>
                <a:schemeClr val="accent3">
                  <a:lumMod val="60000"/>
                  <a:lumOff val="40000"/>
                </a:schemeClr>
              </a:solidFill>
            </p:spPr>
            <p:txBody>
              <a:bodyPr wrap="square" rtlCol="0">
                <a:spAutoFit/>
              </a:bodyPr>
              <a:lstStyle/>
              <a:p>
                <a:r>
                  <a:rPr lang="es-ES" dirty="0" smtClean="0"/>
                  <a:t>ANASTOMOSADO EN ROCA</a:t>
                </a:r>
                <a:endParaRPr lang="es-ES" dirty="0"/>
              </a:p>
            </p:txBody>
          </p:sp>
          <p:cxnSp>
            <p:nvCxnSpPr>
              <p:cNvPr id="83" name="82 Conector recto"/>
              <p:cNvCxnSpPr>
                <a:stCxn id="13" idx="3"/>
                <a:endCxn id="16" idx="1"/>
              </p:cNvCxnSpPr>
              <p:nvPr/>
            </p:nvCxnSpPr>
            <p:spPr>
              <a:xfrm flipV="1">
                <a:off x="978025" y="4117722"/>
                <a:ext cx="569639" cy="6480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85 Conector recto"/>
              <p:cNvCxnSpPr>
                <a:stCxn id="16" idx="3"/>
                <a:endCxn id="31" idx="1"/>
              </p:cNvCxnSpPr>
              <p:nvPr/>
            </p:nvCxnSpPr>
            <p:spPr>
              <a:xfrm flipV="1">
                <a:off x="2360259" y="3685674"/>
                <a:ext cx="555557" cy="432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88 Conector recto"/>
              <p:cNvCxnSpPr>
                <a:stCxn id="16" idx="3"/>
                <a:endCxn id="33" idx="1"/>
              </p:cNvCxnSpPr>
              <p:nvPr/>
            </p:nvCxnSpPr>
            <p:spPr>
              <a:xfrm>
                <a:off x="2360259" y="4117722"/>
                <a:ext cx="411541" cy="2160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90 Conector recto"/>
              <p:cNvCxnSpPr>
                <a:stCxn id="17" idx="3"/>
                <a:endCxn id="32" idx="1"/>
              </p:cNvCxnSpPr>
              <p:nvPr/>
            </p:nvCxnSpPr>
            <p:spPr>
              <a:xfrm>
                <a:off x="2584357" y="5557882"/>
                <a:ext cx="403467" cy="432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92 Conector recto"/>
              <p:cNvCxnSpPr>
                <a:stCxn id="17" idx="3"/>
                <a:endCxn id="34" idx="1"/>
              </p:cNvCxnSpPr>
              <p:nvPr/>
            </p:nvCxnSpPr>
            <p:spPr>
              <a:xfrm flipV="1">
                <a:off x="2584357" y="5269850"/>
                <a:ext cx="403467" cy="2880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94 Conector recto"/>
              <p:cNvCxnSpPr>
                <a:stCxn id="13" idx="3"/>
                <a:endCxn id="17" idx="1"/>
              </p:cNvCxnSpPr>
              <p:nvPr/>
            </p:nvCxnSpPr>
            <p:spPr>
              <a:xfrm>
                <a:off x="978025" y="4765794"/>
                <a:ext cx="497631" cy="7920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98 CuadroTexto"/>
              <p:cNvSpPr txBox="1"/>
              <p:nvPr/>
            </p:nvSpPr>
            <p:spPr>
              <a:xfrm>
                <a:off x="5436096" y="5805264"/>
                <a:ext cx="645882" cy="369332"/>
              </a:xfrm>
              <a:prstGeom prst="rect">
                <a:avLst/>
              </a:prstGeom>
              <a:noFill/>
            </p:spPr>
            <p:txBody>
              <a:bodyPr wrap="none" rtlCol="0">
                <a:spAutoFit/>
              </a:bodyPr>
              <a:lstStyle/>
              <a:p>
                <a:r>
                  <a:rPr lang="es-ES" dirty="0" smtClean="0"/>
                  <a:t>BAJA</a:t>
                </a:r>
                <a:endParaRPr lang="es-ES" dirty="0"/>
              </a:p>
            </p:txBody>
          </p:sp>
          <p:sp>
            <p:nvSpPr>
              <p:cNvPr id="100" name="99 CuadroTexto"/>
              <p:cNvSpPr txBox="1"/>
              <p:nvPr/>
            </p:nvSpPr>
            <p:spPr>
              <a:xfrm>
                <a:off x="6228184" y="5805264"/>
                <a:ext cx="1156792" cy="369332"/>
              </a:xfrm>
              <a:prstGeom prst="rect">
                <a:avLst/>
              </a:prstGeom>
              <a:noFill/>
            </p:spPr>
            <p:txBody>
              <a:bodyPr wrap="none" rtlCol="0">
                <a:spAutoFit/>
              </a:bodyPr>
              <a:lstStyle/>
              <a:p>
                <a:r>
                  <a:rPr lang="es-ES" dirty="0" smtClean="0"/>
                  <a:t>COHESIVO</a:t>
                </a:r>
                <a:endParaRPr lang="es-ES" dirty="0"/>
              </a:p>
            </p:txBody>
          </p:sp>
          <p:sp>
            <p:nvSpPr>
              <p:cNvPr id="101" name="100 CuadroTexto"/>
              <p:cNvSpPr txBox="1"/>
              <p:nvPr/>
            </p:nvSpPr>
            <p:spPr>
              <a:xfrm>
                <a:off x="5436096" y="5445224"/>
                <a:ext cx="827471" cy="369332"/>
              </a:xfrm>
              <a:prstGeom prst="rect">
                <a:avLst/>
              </a:prstGeom>
              <a:noFill/>
            </p:spPr>
            <p:txBody>
              <a:bodyPr wrap="none" rtlCol="0">
                <a:spAutoFit/>
              </a:bodyPr>
              <a:lstStyle/>
              <a:p>
                <a:r>
                  <a:rPr lang="es-ES" dirty="0" smtClean="0"/>
                  <a:t>MEDIA</a:t>
                </a:r>
                <a:endParaRPr lang="es-ES" dirty="0"/>
              </a:p>
            </p:txBody>
          </p:sp>
          <p:sp>
            <p:nvSpPr>
              <p:cNvPr id="102" name="101 CuadroTexto"/>
              <p:cNvSpPr txBox="1"/>
              <p:nvPr/>
            </p:nvSpPr>
            <p:spPr>
              <a:xfrm>
                <a:off x="7308303" y="5805264"/>
                <a:ext cx="1835697" cy="369332"/>
              </a:xfrm>
              <a:prstGeom prst="rect">
                <a:avLst/>
              </a:prstGeom>
              <a:solidFill>
                <a:schemeClr val="accent3">
                  <a:lumMod val="60000"/>
                  <a:lumOff val="40000"/>
                </a:schemeClr>
              </a:solidFill>
            </p:spPr>
            <p:txBody>
              <a:bodyPr wrap="square" rtlCol="0">
                <a:spAutoFit/>
              </a:bodyPr>
              <a:lstStyle/>
              <a:p>
                <a:r>
                  <a:rPr lang="es-ES" dirty="0" smtClean="0"/>
                  <a:t>ANASTOMOSADO</a:t>
                </a:r>
                <a:endParaRPr lang="es-ES" dirty="0"/>
              </a:p>
            </p:txBody>
          </p:sp>
          <p:sp>
            <p:nvSpPr>
              <p:cNvPr id="44" name="43 CuadroTexto"/>
              <p:cNvSpPr txBox="1"/>
              <p:nvPr/>
            </p:nvSpPr>
            <p:spPr>
              <a:xfrm>
                <a:off x="7462065" y="6211669"/>
                <a:ext cx="1681935" cy="646331"/>
              </a:xfrm>
              <a:prstGeom prst="rect">
                <a:avLst/>
              </a:prstGeom>
              <a:solidFill>
                <a:schemeClr val="accent1">
                  <a:alpha val="67000"/>
                </a:schemeClr>
              </a:solidFill>
            </p:spPr>
            <p:txBody>
              <a:bodyPr wrap="none" rtlCol="0">
                <a:spAutoFit/>
              </a:bodyPr>
              <a:lstStyle/>
              <a:p>
                <a:pPr algn="ctr"/>
                <a:r>
                  <a:rPr lang="es-ES" dirty="0" smtClean="0"/>
                  <a:t>Criterio 7</a:t>
                </a:r>
              </a:p>
              <a:p>
                <a:pPr algn="ctr"/>
                <a:r>
                  <a:rPr lang="es-ES" dirty="0" smtClean="0"/>
                  <a:t>ENCAJAMIENTO</a:t>
                </a:r>
                <a:endParaRPr lang="es-ES" dirty="0"/>
              </a:p>
            </p:txBody>
          </p:sp>
          <p:sp>
            <p:nvSpPr>
              <p:cNvPr id="55" name="54 CuadroTexto"/>
              <p:cNvSpPr txBox="1"/>
              <p:nvPr/>
            </p:nvSpPr>
            <p:spPr>
              <a:xfrm>
                <a:off x="7703840" y="5445224"/>
                <a:ext cx="1440160" cy="369332"/>
              </a:xfrm>
              <a:prstGeom prst="rect">
                <a:avLst/>
              </a:prstGeom>
              <a:solidFill>
                <a:schemeClr val="accent3">
                  <a:lumMod val="60000"/>
                  <a:lumOff val="40000"/>
                </a:schemeClr>
              </a:solidFill>
            </p:spPr>
            <p:txBody>
              <a:bodyPr wrap="square" rtlCol="0">
                <a:spAutoFit/>
              </a:bodyPr>
              <a:lstStyle/>
              <a:p>
                <a:r>
                  <a:rPr lang="es-ES" dirty="0" smtClean="0"/>
                  <a:t>RAMIFICADO</a:t>
                </a:r>
                <a:endParaRPr lang="es-ES" dirty="0"/>
              </a:p>
            </p:txBody>
          </p:sp>
          <p:sp>
            <p:nvSpPr>
              <p:cNvPr id="56" name="55 CuadroTexto"/>
              <p:cNvSpPr txBox="1"/>
              <p:nvPr/>
            </p:nvSpPr>
            <p:spPr>
              <a:xfrm>
                <a:off x="4355976" y="3140968"/>
                <a:ext cx="1080120" cy="369332"/>
              </a:xfrm>
              <a:prstGeom prst="rect">
                <a:avLst/>
              </a:prstGeom>
              <a:solidFill>
                <a:schemeClr val="accent3">
                  <a:lumMod val="60000"/>
                  <a:lumOff val="40000"/>
                </a:schemeClr>
              </a:solidFill>
            </p:spPr>
            <p:txBody>
              <a:bodyPr wrap="square" rtlCol="0">
                <a:spAutoFit/>
              </a:bodyPr>
              <a:lstStyle/>
              <a:p>
                <a:r>
                  <a:rPr lang="es-ES" dirty="0" smtClean="0"/>
                  <a:t>SINUOSO</a:t>
                </a:r>
                <a:endParaRPr lang="es-ES" dirty="0"/>
              </a:p>
            </p:txBody>
          </p:sp>
          <p:sp>
            <p:nvSpPr>
              <p:cNvPr id="57" name="56 CuadroTexto"/>
              <p:cNvSpPr txBox="1"/>
              <p:nvPr/>
            </p:nvSpPr>
            <p:spPr>
              <a:xfrm>
                <a:off x="4355976" y="3501008"/>
                <a:ext cx="1800200" cy="369332"/>
              </a:xfrm>
              <a:prstGeom prst="rect">
                <a:avLst/>
              </a:prstGeom>
              <a:solidFill>
                <a:schemeClr val="accent3">
                  <a:lumMod val="60000"/>
                  <a:lumOff val="40000"/>
                </a:schemeClr>
              </a:solidFill>
            </p:spPr>
            <p:txBody>
              <a:bodyPr wrap="square" rtlCol="0">
                <a:spAutoFit/>
              </a:bodyPr>
              <a:lstStyle/>
              <a:p>
                <a:r>
                  <a:rPr lang="es-ES" dirty="0" smtClean="0"/>
                  <a:t>MEANDRIFORME</a:t>
                </a:r>
                <a:endParaRPr lang="es-ES" dirty="0"/>
              </a:p>
            </p:txBody>
          </p:sp>
          <p:cxnSp>
            <p:nvCxnSpPr>
              <p:cNvPr id="58" name="57 Conector recto"/>
              <p:cNvCxnSpPr>
                <a:stCxn id="31" idx="3"/>
                <a:endCxn id="56" idx="1"/>
              </p:cNvCxnSpPr>
              <p:nvPr/>
            </p:nvCxnSpPr>
            <p:spPr>
              <a:xfrm flipV="1">
                <a:off x="3876913" y="3325634"/>
                <a:ext cx="479063" cy="36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60 Conector recto"/>
              <p:cNvCxnSpPr>
                <a:stCxn id="31" idx="3"/>
              </p:cNvCxnSpPr>
              <p:nvPr/>
            </p:nvCxnSpPr>
            <p:spPr>
              <a:xfrm>
                <a:off x="3876913" y="3685674"/>
                <a:ext cx="479063" cy="1033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4355976" y="3933056"/>
                <a:ext cx="1080120" cy="369332"/>
              </a:xfrm>
              <a:prstGeom prst="rect">
                <a:avLst/>
              </a:prstGeom>
              <a:solidFill>
                <a:schemeClr val="accent3">
                  <a:lumMod val="60000"/>
                  <a:lumOff val="40000"/>
                </a:schemeClr>
              </a:solidFill>
            </p:spPr>
            <p:txBody>
              <a:bodyPr wrap="square" rtlCol="0">
                <a:spAutoFit/>
              </a:bodyPr>
              <a:lstStyle/>
              <a:p>
                <a:r>
                  <a:rPr lang="es-ES" dirty="0" smtClean="0"/>
                  <a:t>SINUOSO</a:t>
                </a:r>
                <a:endParaRPr lang="es-ES" dirty="0"/>
              </a:p>
            </p:txBody>
          </p:sp>
          <p:sp>
            <p:nvSpPr>
              <p:cNvPr id="65" name="64 CuadroTexto"/>
              <p:cNvSpPr txBox="1"/>
              <p:nvPr/>
            </p:nvSpPr>
            <p:spPr>
              <a:xfrm>
                <a:off x="4355976" y="4293096"/>
                <a:ext cx="2376264" cy="369332"/>
              </a:xfrm>
              <a:prstGeom prst="rect">
                <a:avLst/>
              </a:prstGeom>
              <a:solidFill>
                <a:schemeClr val="accent3">
                  <a:lumMod val="60000"/>
                  <a:lumOff val="40000"/>
                </a:schemeClr>
              </a:solidFill>
            </p:spPr>
            <p:txBody>
              <a:bodyPr wrap="square" rtlCol="0">
                <a:spAutoFit/>
              </a:bodyPr>
              <a:lstStyle/>
              <a:p>
                <a:r>
                  <a:rPr lang="es-ES" dirty="0" smtClean="0"/>
                  <a:t>MEANDRIFORME LIBRE</a:t>
                </a:r>
                <a:endParaRPr lang="es-ES" dirty="0"/>
              </a:p>
            </p:txBody>
          </p:sp>
          <p:cxnSp>
            <p:nvCxnSpPr>
              <p:cNvPr id="66" name="65 Conector recto"/>
              <p:cNvCxnSpPr>
                <a:stCxn id="33" idx="3"/>
                <a:endCxn id="64" idx="1"/>
              </p:cNvCxnSpPr>
              <p:nvPr/>
            </p:nvCxnSpPr>
            <p:spPr>
              <a:xfrm flipV="1">
                <a:off x="3967512" y="4117722"/>
                <a:ext cx="388464" cy="2160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66 Conector recto"/>
              <p:cNvCxnSpPr>
                <a:stCxn id="33" idx="3"/>
                <a:endCxn id="65" idx="1"/>
              </p:cNvCxnSpPr>
              <p:nvPr/>
            </p:nvCxnSpPr>
            <p:spPr>
              <a:xfrm>
                <a:off x="3967512" y="4333746"/>
                <a:ext cx="388464"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84 CuadroTexto"/>
              <p:cNvSpPr txBox="1"/>
              <p:nvPr/>
            </p:nvSpPr>
            <p:spPr>
              <a:xfrm>
                <a:off x="1547664" y="4725144"/>
                <a:ext cx="817724" cy="369332"/>
              </a:xfrm>
              <a:prstGeom prst="rect">
                <a:avLst/>
              </a:prstGeom>
              <a:noFill/>
            </p:spPr>
            <p:txBody>
              <a:bodyPr wrap="none" rtlCol="0">
                <a:spAutoFit/>
              </a:bodyPr>
              <a:lstStyle/>
              <a:p>
                <a:r>
                  <a:rPr lang="es-ES" dirty="0" smtClean="0"/>
                  <a:t>MIXTO</a:t>
                </a:r>
                <a:endParaRPr lang="es-ES" dirty="0"/>
              </a:p>
            </p:txBody>
          </p:sp>
          <p:cxnSp>
            <p:nvCxnSpPr>
              <p:cNvPr id="90" name="89 Conector recto"/>
              <p:cNvCxnSpPr>
                <a:stCxn id="85" idx="0"/>
                <a:endCxn id="16" idx="2"/>
              </p:cNvCxnSpPr>
              <p:nvPr/>
            </p:nvCxnSpPr>
            <p:spPr>
              <a:xfrm rot="16200000" flipV="1">
                <a:off x="1743866" y="4512484"/>
                <a:ext cx="422756" cy="2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95 Conector recto"/>
              <p:cNvCxnSpPr/>
              <p:nvPr/>
            </p:nvCxnSpPr>
            <p:spPr>
              <a:xfrm rot="16200000" flipV="1">
                <a:off x="1805620" y="5259276"/>
                <a:ext cx="350748" cy="2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105 Conector recto"/>
              <p:cNvCxnSpPr>
                <a:stCxn id="85" idx="3"/>
                <a:endCxn id="113" idx="1"/>
              </p:cNvCxnSpPr>
              <p:nvPr/>
            </p:nvCxnSpPr>
            <p:spPr>
              <a:xfrm>
                <a:off x="2365388" y="4909810"/>
                <a:ext cx="5504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112 CuadroTexto"/>
              <p:cNvSpPr txBox="1"/>
              <p:nvPr/>
            </p:nvSpPr>
            <p:spPr>
              <a:xfrm>
                <a:off x="2915816" y="4725144"/>
                <a:ext cx="1195712" cy="369332"/>
              </a:xfrm>
              <a:prstGeom prst="rect">
                <a:avLst/>
              </a:prstGeom>
              <a:noFill/>
            </p:spPr>
            <p:txBody>
              <a:bodyPr wrap="none" rtlCol="0">
                <a:spAutoFit/>
              </a:bodyPr>
              <a:lstStyle/>
              <a:p>
                <a:r>
                  <a:rPr lang="es-ES" dirty="0" smtClean="0"/>
                  <a:t>DINÁMICO</a:t>
                </a:r>
                <a:endParaRPr lang="es-ES" dirty="0"/>
              </a:p>
            </p:txBody>
          </p:sp>
          <p:sp>
            <p:nvSpPr>
              <p:cNvPr id="116" name="115 CuadroTexto"/>
              <p:cNvSpPr txBox="1"/>
              <p:nvPr/>
            </p:nvSpPr>
            <p:spPr>
              <a:xfrm>
                <a:off x="5292080" y="4725144"/>
                <a:ext cx="827471" cy="369332"/>
              </a:xfrm>
              <a:prstGeom prst="rect">
                <a:avLst/>
              </a:prstGeom>
              <a:noFill/>
            </p:spPr>
            <p:txBody>
              <a:bodyPr wrap="none" rtlCol="0">
                <a:spAutoFit/>
              </a:bodyPr>
              <a:lstStyle/>
              <a:p>
                <a:r>
                  <a:rPr lang="es-ES" dirty="0" smtClean="0"/>
                  <a:t>MEDIA</a:t>
                </a:r>
                <a:endParaRPr lang="es-ES" dirty="0"/>
              </a:p>
            </p:txBody>
          </p:sp>
          <p:cxnSp>
            <p:nvCxnSpPr>
              <p:cNvPr id="117" name="116 Conector recto"/>
              <p:cNvCxnSpPr>
                <a:stCxn id="113" idx="3"/>
                <a:endCxn id="116" idx="1"/>
              </p:cNvCxnSpPr>
              <p:nvPr/>
            </p:nvCxnSpPr>
            <p:spPr>
              <a:xfrm>
                <a:off x="4111528" y="4909810"/>
                <a:ext cx="11805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119 Conector recto"/>
              <p:cNvCxnSpPr>
                <a:stCxn id="116" idx="3"/>
                <a:endCxn id="198" idx="1"/>
              </p:cNvCxnSpPr>
              <p:nvPr/>
            </p:nvCxnSpPr>
            <p:spPr>
              <a:xfrm>
                <a:off x="6119551" y="4909810"/>
                <a:ext cx="366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122 CuadroTexto"/>
              <p:cNvSpPr txBox="1"/>
              <p:nvPr/>
            </p:nvSpPr>
            <p:spPr>
              <a:xfrm>
                <a:off x="7854544" y="4725144"/>
                <a:ext cx="1289456" cy="369332"/>
              </a:xfrm>
              <a:prstGeom prst="rect">
                <a:avLst/>
              </a:prstGeom>
              <a:solidFill>
                <a:schemeClr val="accent3">
                  <a:lumMod val="60000"/>
                  <a:lumOff val="40000"/>
                </a:schemeClr>
              </a:solidFill>
            </p:spPr>
            <p:txBody>
              <a:bodyPr wrap="none" rtlCol="0">
                <a:spAutoFit/>
              </a:bodyPr>
              <a:lstStyle/>
              <a:p>
                <a:r>
                  <a:rPr lang="es-ES" dirty="0" smtClean="0"/>
                  <a:t>DIVAGANTE</a:t>
                </a:r>
                <a:endParaRPr lang="es-ES" dirty="0"/>
              </a:p>
            </p:txBody>
          </p:sp>
          <p:sp>
            <p:nvSpPr>
              <p:cNvPr id="126" name="125 CuadroTexto"/>
              <p:cNvSpPr txBox="1"/>
              <p:nvPr/>
            </p:nvSpPr>
            <p:spPr>
              <a:xfrm>
                <a:off x="7236296" y="476672"/>
                <a:ext cx="1728192" cy="1200329"/>
              </a:xfrm>
              <a:prstGeom prst="rect">
                <a:avLst/>
              </a:prstGeom>
              <a:noFill/>
              <a:ln w="28575">
                <a:solidFill>
                  <a:schemeClr val="accent1"/>
                </a:solidFill>
              </a:ln>
            </p:spPr>
            <p:txBody>
              <a:bodyPr wrap="square" rtlCol="0">
                <a:spAutoFit/>
              </a:bodyPr>
              <a:lstStyle/>
              <a:p>
                <a:pPr algn="ctr"/>
                <a:r>
                  <a:rPr lang="es-ES" dirty="0" smtClean="0"/>
                  <a:t>Los criterios 5, 6 y 7 determinan numerosos subtipos</a:t>
                </a:r>
                <a:endParaRPr lang="es-ES" dirty="0"/>
              </a:p>
            </p:txBody>
          </p:sp>
          <p:cxnSp>
            <p:nvCxnSpPr>
              <p:cNvPr id="127" name="126 Conector recto"/>
              <p:cNvCxnSpPr>
                <a:stCxn id="32" idx="3"/>
                <a:endCxn id="99" idx="1"/>
              </p:cNvCxnSpPr>
              <p:nvPr/>
            </p:nvCxnSpPr>
            <p:spPr>
              <a:xfrm>
                <a:off x="3948921" y="5989930"/>
                <a:ext cx="14871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129 Conector recto"/>
              <p:cNvCxnSpPr>
                <a:stCxn id="99" idx="3"/>
                <a:endCxn id="100" idx="1"/>
              </p:cNvCxnSpPr>
              <p:nvPr/>
            </p:nvCxnSpPr>
            <p:spPr>
              <a:xfrm>
                <a:off x="6081978" y="5989930"/>
                <a:ext cx="146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136 Conector recto"/>
              <p:cNvCxnSpPr>
                <a:stCxn id="55" idx="1"/>
                <a:endCxn id="101" idx="3"/>
              </p:cNvCxnSpPr>
              <p:nvPr/>
            </p:nvCxnSpPr>
            <p:spPr>
              <a:xfrm rot="10800000">
                <a:off x="6263568" y="5629890"/>
                <a:ext cx="14402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144 Conector recto"/>
              <p:cNvCxnSpPr>
                <a:stCxn id="32" idx="3"/>
                <a:endCxn id="101" idx="1"/>
              </p:cNvCxnSpPr>
              <p:nvPr/>
            </p:nvCxnSpPr>
            <p:spPr>
              <a:xfrm flipV="1">
                <a:off x="3948921" y="5629890"/>
                <a:ext cx="1487175" cy="36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149 CuadroTexto"/>
              <p:cNvSpPr txBox="1"/>
              <p:nvPr/>
            </p:nvSpPr>
            <p:spPr>
              <a:xfrm>
                <a:off x="5364088" y="5085184"/>
                <a:ext cx="625812" cy="369332"/>
              </a:xfrm>
              <a:prstGeom prst="rect">
                <a:avLst/>
              </a:prstGeom>
              <a:noFill/>
            </p:spPr>
            <p:txBody>
              <a:bodyPr wrap="none" rtlCol="0">
                <a:spAutoFit/>
              </a:bodyPr>
              <a:lstStyle/>
              <a:p>
                <a:r>
                  <a:rPr lang="es-ES" dirty="0" smtClean="0"/>
                  <a:t>ALTA</a:t>
                </a:r>
                <a:endParaRPr lang="es-ES" dirty="0"/>
              </a:p>
            </p:txBody>
          </p:sp>
          <p:cxnSp>
            <p:nvCxnSpPr>
              <p:cNvPr id="151" name="150 Conector recto"/>
              <p:cNvCxnSpPr>
                <a:stCxn id="34" idx="3"/>
                <a:endCxn id="150" idx="1"/>
              </p:cNvCxnSpPr>
              <p:nvPr/>
            </p:nvCxnSpPr>
            <p:spPr>
              <a:xfrm>
                <a:off x="4183536" y="5269850"/>
                <a:ext cx="11805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162 Conector recto"/>
              <p:cNvCxnSpPr>
                <a:stCxn id="150" idx="3"/>
                <a:endCxn id="194" idx="1"/>
              </p:cNvCxnSpPr>
              <p:nvPr/>
            </p:nvCxnSpPr>
            <p:spPr>
              <a:xfrm>
                <a:off x="5989900" y="5269850"/>
                <a:ext cx="1662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163 CuadroTexto"/>
              <p:cNvSpPr txBox="1"/>
              <p:nvPr/>
            </p:nvSpPr>
            <p:spPr>
              <a:xfrm>
                <a:off x="7926615" y="5085184"/>
                <a:ext cx="1217385" cy="369332"/>
              </a:xfrm>
              <a:prstGeom prst="rect">
                <a:avLst/>
              </a:prstGeom>
              <a:solidFill>
                <a:schemeClr val="accent3">
                  <a:lumMod val="60000"/>
                  <a:lumOff val="40000"/>
                </a:schemeClr>
              </a:solidFill>
            </p:spPr>
            <p:txBody>
              <a:bodyPr wrap="none" rtlCol="0">
                <a:spAutoFit/>
              </a:bodyPr>
              <a:lstStyle/>
              <a:p>
                <a:r>
                  <a:rPr lang="es-ES" dirty="0" smtClean="0"/>
                  <a:t>TRENZADO</a:t>
                </a:r>
                <a:endParaRPr lang="es-ES" dirty="0"/>
              </a:p>
            </p:txBody>
          </p:sp>
          <p:sp>
            <p:nvSpPr>
              <p:cNvPr id="194" name="193 CuadroTexto"/>
              <p:cNvSpPr txBox="1"/>
              <p:nvPr/>
            </p:nvSpPr>
            <p:spPr>
              <a:xfrm>
                <a:off x="6156176" y="5085184"/>
                <a:ext cx="1566454" cy="369332"/>
              </a:xfrm>
              <a:prstGeom prst="rect">
                <a:avLst/>
              </a:prstGeom>
              <a:noFill/>
            </p:spPr>
            <p:txBody>
              <a:bodyPr wrap="none" rtlCol="0">
                <a:spAutoFit/>
              </a:bodyPr>
              <a:lstStyle/>
              <a:p>
                <a:r>
                  <a:rPr lang="es-ES" dirty="0" smtClean="0"/>
                  <a:t>GRAVA/ARENA</a:t>
                </a:r>
                <a:endParaRPr lang="es-ES" dirty="0"/>
              </a:p>
            </p:txBody>
          </p:sp>
          <p:sp>
            <p:nvSpPr>
              <p:cNvPr id="198" name="197 CuadroTexto"/>
              <p:cNvSpPr txBox="1"/>
              <p:nvPr/>
            </p:nvSpPr>
            <p:spPr>
              <a:xfrm>
                <a:off x="6156176" y="4725144"/>
                <a:ext cx="1566454" cy="369332"/>
              </a:xfrm>
              <a:prstGeom prst="rect">
                <a:avLst/>
              </a:prstGeom>
              <a:noFill/>
            </p:spPr>
            <p:txBody>
              <a:bodyPr wrap="none" rtlCol="0">
                <a:spAutoFit/>
              </a:bodyPr>
              <a:lstStyle/>
              <a:p>
                <a:r>
                  <a:rPr lang="es-ES" dirty="0" smtClean="0"/>
                  <a:t>GRAVA/ARENA</a:t>
                </a:r>
                <a:endParaRPr lang="es-ES" dirty="0"/>
              </a:p>
            </p:txBody>
          </p:sp>
          <p:cxnSp>
            <p:nvCxnSpPr>
              <p:cNvPr id="202" name="201 Conector recto"/>
              <p:cNvCxnSpPr>
                <a:stCxn id="198" idx="3"/>
                <a:endCxn id="123" idx="1"/>
              </p:cNvCxnSpPr>
              <p:nvPr/>
            </p:nvCxnSpPr>
            <p:spPr>
              <a:xfrm>
                <a:off x="7722630" y="4909810"/>
                <a:ext cx="1319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204 Conector recto"/>
              <p:cNvCxnSpPr>
                <a:stCxn id="194" idx="3"/>
                <a:endCxn id="164" idx="1"/>
              </p:cNvCxnSpPr>
              <p:nvPr/>
            </p:nvCxnSpPr>
            <p:spPr>
              <a:xfrm>
                <a:off x="7722630" y="5269850"/>
                <a:ext cx="2039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675935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sup_movilizadas_cinc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88640"/>
            <a:ext cx="9019104" cy="6381328"/>
          </a:xfrm>
          <a:prstGeom prst="rect">
            <a:avLst/>
          </a:prstGeom>
          <a:noFill/>
        </p:spPr>
      </p:pic>
    </p:spTree>
    <p:extLst>
      <p:ext uri="{BB962C8B-B14F-4D97-AF65-F5344CB8AC3E}">
        <p14:creationId xmlns:p14="http://schemas.microsoft.com/office/powerpoint/2010/main" val="19169093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Text Box 4"/>
          <p:cNvSpPr txBox="1">
            <a:spLocks noChangeArrowheads="1"/>
          </p:cNvSpPr>
          <p:nvPr/>
        </p:nvSpPr>
        <p:spPr bwMode="auto">
          <a:xfrm>
            <a:off x="0" y="0"/>
            <a:ext cx="9144000" cy="2523768"/>
          </a:xfrm>
          <a:prstGeom prst="rect">
            <a:avLst/>
          </a:prstGeom>
          <a:solidFill>
            <a:schemeClr val="accent1">
              <a:alpha val="70195"/>
            </a:schemeClr>
          </a:solidFill>
          <a:ln w="9525">
            <a:solidFill>
              <a:schemeClr val="tx1"/>
            </a:solidFill>
            <a:miter lim="800000"/>
            <a:headEnd/>
            <a:tailEnd/>
          </a:ln>
        </p:spPr>
        <p:txBody>
          <a:bodyPr>
            <a:spAutoFit/>
          </a:bodyPr>
          <a:lstStyle/>
          <a:p>
            <a:pPr algn="ctr"/>
            <a:r>
              <a:rPr lang="es-ES" sz="3200" b="1" dirty="0" smtClean="0">
                <a:cs typeface="Arial" pitchFamily="34" charset="0"/>
              </a:rPr>
              <a:t>La difícil interpretación del cambio </a:t>
            </a:r>
            <a:r>
              <a:rPr lang="es-ES" sz="2400" b="1" dirty="0" smtClean="0">
                <a:cs typeface="Arial" pitchFamily="34" charset="0"/>
              </a:rPr>
              <a:t>(dinámica temporal)</a:t>
            </a:r>
            <a:endParaRPr lang="es-ES" sz="2400" b="1" dirty="0" smtClean="0">
              <a:solidFill>
                <a:srgbClr val="000000"/>
              </a:solidFill>
            </a:endParaRPr>
          </a:p>
          <a:p>
            <a:r>
              <a:rPr lang="es-ES" b="1" dirty="0" smtClean="0">
                <a:solidFill>
                  <a:srgbClr val="000000"/>
                </a:solidFill>
                <a:latin typeface="Arial" pitchFamily="34" charset="0"/>
              </a:rPr>
              <a:t>Procesos:  </a:t>
            </a:r>
            <a:r>
              <a:rPr lang="es-ES" b="1" dirty="0" smtClean="0">
                <a:solidFill>
                  <a:srgbClr val="009900"/>
                </a:solidFill>
                <a:latin typeface="Arial" pitchFamily="34" charset="0"/>
              </a:rPr>
              <a:t>DINÁMICA NATURAL</a:t>
            </a:r>
            <a:r>
              <a:rPr lang="es-ES" b="1" dirty="0" smtClean="0">
                <a:solidFill>
                  <a:srgbClr val="000000"/>
                </a:solidFill>
                <a:latin typeface="Arial" pitchFamily="34" charset="0"/>
              </a:rPr>
              <a:t>       </a:t>
            </a:r>
            <a:r>
              <a:rPr lang="es-ES" b="1" dirty="0" smtClean="0">
                <a:solidFill>
                  <a:srgbClr val="FF6600"/>
                </a:solidFill>
                <a:latin typeface="Arial" pitchFamily="34" charset="0"/>
              </a:rPr>
              <a:t>CAMBIO GLOBAL</a:t>
            </a:r>
            <a:r>
              <a:rPr lang="es-ES" b="1" dirty="0" smtClean="0">
                <a:solidFill>
                  <a:srgbClr val="000000"/>
                </a:solidFill>
                <a:latin typeface="Arial" pitchFamily="34" charset="0"/>
              </a:rPr>
              <a:t>       </a:t>
            </a:r>
            <a:r>
              <a:rPr lang="es-ES" b="1" dirty="0" smtClean="0">
                <a:solidFill>
                  <a:srgbClr val="800000"/>
                </a:solidFill>
                <a:latin typeface="Arial" pitchFamily="34" charset="0"/>
              </a:rPr>
              <a:t>IMPACTOS LOCALES</a:t>
            </a:r>
          </a:p>
          <a:p>
            <a:endParaRPr lang="es-ES" b="1" dirty="0" smtClean="0">
              <a:solidFill>
                <a:srgbClr val="000000"/>
              </a:solidFill>
              <a:latin typeface="Arial" pitchFamily="34" charset="0"/>
            </a:endParaRPr>
          </a:p>
          <a:p>
            <a:endParaRPr lang="es-ES" b="1" dirty="0" smtClean="0">
              <a:solidFill>
                <a:srgbClr val="000000"/>
              </a:solidFill>
              <a:latin typeface="Arial" pitchFamily="34" charset="0"/>
            </a:endParaRPr>
          </a:p>
          <a:p>
            <a:r>
              <a:rPr lang="es-ES" b="1" dirty="0" smtClean="0">
                <a:solidFill>
                  <a:srgbClr val="000000"/>
                </a:solidFill>
                <a:latin typeface="Arial" pitchFamily="34" charset="0"/>
              </a:rPr>
              <a:t>Efectos:           </a:t>
            </a:r>
            <a:r>
              <a:rPr lang="es-ES" b="1" dirty="0" smtClean="0">
                <a:solidFill>
                  <a:srgbClr val="009900"/>
                </a:solidFill>
                <a:latin typeface="Arial" pitchFamily="34" charset="0"/>
              </a:rPr>
              <a:t>EVOLUCIÓN</a:t>
            </a:r>
            <a:r>
              <a:rPr lang="es-ES" b="1" dirty="0" smtClean="0">
                <a:solidFill>
                  <a:srgbClr val="000000"/>
                </a:solidFill>
                <a:latin typeface="Arial" pitchFamily="34" charset="0"/>
              </a:rPr>
              <a:t>            </a:t>
            </a:r>
            <a:r>
              <a:rPr lang="es-ES" b="1" dirty="0" smtClean="0">
                <a:solidFill>
                  <a:srgbClr val="FF6600"/>
                </a:solidFill>
                <a:latin typeface="Arial" pitchFamily="34" charset="0"/>
              </a:rPr>
              <a:t>AJUSTES LENTOS</a:t>
            </a:r>
            <a:r>
              <a:rPr lang="es-ES" b="1" dirty="0" smtClean="0">
                <a:solidFill>
                  <a:srgbClr val="000000"/>
                </a:solidFill>
                <a:latin typeface="Arial" pitchFamily="34" charset="0"/>
              </a:rPr>
              <a:t>        </a:t>
            </a:r>
            <a:r>
              <a:rPr lang="es-ES" b="1" dirty="0" smtClean="0">
                <a:solidFill>
                  <a:srgbClr val="800000"/>
                </a:solidFill>
                <a:latin typeface="Arial" pitchFamily="34" charset="0"/>
              </a:rPr>
              <a:t>RESPUESTAS RÁPIDAS</a:t>
            </a:r>
          </a:p>
          <a:p>
            <a:endParaRPr lang="es-ES" b="1" dirty="0" smtClean="0">
              <a:solidFill>
                <a:srgbClr val="000000"/>
              </a:solidFill>
              <a:latin typeface="Arial" pitchFamily="34" charset="0"/>
            </a:endParaRPr>
          </a:p>
          <a:p>
            <a:endParaRPr lang="es-ES" b="1" dirty="0" smtClean="0">
              <a:solidFill>
                <a:srgbClr val="000000"/>
              </a:solidFill>
              <a:latin typeface="Arial" pitchFamily="34" charset="0"/>
            </a:endParaRPr>
          </a:p>
          <a:p>
            <a:r>
              <a:rPr lang="es-ES" b="1" dirty="0" smtClean="0">
                <a:solidFill>
                  <a:srgbClr val="000000"/>
                </a:solidFill>
                <a:latin typeface="Arial" pitchFamily="34" charset="0"/>
              </a:rPr>
              <a:t>Soluciones:   </a:t>
            </a:r>
            <a:r>
              <a:rPr lang="es-ES" b="1" dirty="0" smtClean="0">
                <a:solidFill>
                  <a:srgbClr val="009900"/>
                </a:solidFill>
                <a:latin typeface="Arial" pitchFamily="34" charset="0"/>
              </a:rPr>
              <a:t>CONSERVACIÓN</a:t>
            </a:r>
            <a:r>
              <a:rPr lang="es-ES" b="1" dirty="0" smtClean="0">
                <a:solidFill>
                  <a:srgbClr val="000000"/>
                </a:solidFill>
                <a:latin typeface="Arial" pitchFamily="34" charset="0"/>
              </a:rPr>
              <a:t>  </a:t>
            </a:r>
            <a:r>
              <a:rPr lang="es-ES" b="1" dirty="0" smtClean="0">
                <a:solidFill>
                  <a:srgbClr val="FF6600"/>
                </a:solidFill>
                <a:latin typeface="Arial" pitchFamily="34" charset="0"/>
              </a:rPr>
              <a:t>PLANIFICACIÓN (cuenca)</a:t>
            </a:r>
            <a:r>
              <a:rPr lang="es-ES" b="1" dirty="0" smtClean="0">
                <a:solidFill>
                  <a:srgbClr val="000000"/>
                </a:solidFill>
                <a:latin typeface="Arial" pitchFamily="34" charset="0"/>
              </a:rPr>
              <a:t>  </a:t>
            </a:r>
            <a:r>
              <a:rPr lang="es-ES" b="1" dirty="0" smtClean="0">
                <a:solidFill>
                  <a:srgbClr val="800000"/>
                </a:solidFill>
                <a:latin typeface="Arial" pitchFamily="34" charset="0"/>
              </a:rPr>
              <a:t>RESTAURACIÓN (local)</a:t>
            </a:r>
          </a:p>
        </p:txBody>
      </p:sp>
      <p:sp>
        <p:nvSpPr>
          <p:cNvPr id="91141" name="Line 5"/>
          <p:cNvSpPr>
            <a:spLocks noChangeShapeType="1"/>
          </p:cNvSpPr>
          <p:nvPr/>
        </p:nvSpPr>
        <p:spPr bwMode="auto">
          <a:xfrm>
            <a:off x="2411760" y="1700809"/>
            <a:ext cx="0" cy="504055"/>
          </a:xfrm>
          <a:prstGeom prst="line">
            <a:avLst/>
          </a:prstGeom>
          <a:noFill/>
          <a:ln w="63500">
            <a:solidFill>
              <a:srgbClr val="009900"/>
            </a:solidFill>
            <a:round/>
            <a:headEnd/>
            <a:tailEnd type="stealth" w="lg" len="lg"/>
          </a:ln>
        </p:spPr>
        <p:txBody>
          <a:bodyPr/>
          <a:lstStyle/>
          <a:p>
            <a:endParaRPr lang="es-ES" smtClean="0">
              <a:solidFill>
                <a:srgbClr val="000000"/>
              </a:solidFill>
              <a:latin typeface="Arial" pitchFamily="34" charset="0"/>
            </a:endParaRPr>
          </a:p>
        </p:txBody>
      </p:sp>
      <p:sp>
        <p:nvSpPr>
          <p:cNvPr id="91142" name="Line 6"/>
          <p:cNvSpPr>
            <a:spLocks noChangeShapeType="1"/>
          </p:cNvSpPr>
          <p:nvPr/>
        </p:nvSpPr>
        <p:spPr bwMode="auto">
          <a:xfrm>
            <a:off x="4932040" y="1700809"/>
            <a:ext cx="0" cy="432048"/>
          </a:xfrm>
          <a:prstGeom prst="line">
            <a:avLst/>
          </a:prstGeom>
          <a:noFill/>
          <a:ln w="63500">
            <a:solidFill>
              <a:srgbClr val="FF6600"/>
            </a:solidFill>
            <a:round/>
            <a:headEnd/>
            <a:tailEnd type="stealth" w="lg" len="lg"/>
          </a:ln>
        </p:spPr>
        <p:txBody>
          <a:bodyPr/>
          <a:lstStyle/>
          <a:p>
            <a:endParaRPr lang="es-ES" smtClean="0">
              <a:solidFill>
                <a:srgbClr val="000000"/>
              </a:solidFill>
              <a:latin typeface="Arial" pitchFamily="34" charset="0"/>
            </a:endParaRPr>
          </a:p>
        </p:txBody>
      </p:sp>
      <p:sp>
        <p:nvSpPr>
          <p:cNvPr id="91143" name="Line 7"/>
          <p:cNvSpPr>
            <a:spLocks noChangeShapeType="1"/>
          </p:cNvSpPr>
          <p:nvPr/>
        </p:nvSpPr>
        <p:spPr bwMode="auto">
          <a:xfrm flipH="1">
            <a:off x="7524328" y="1700809"/>
            <a:ext cx="0" cy="504055"/>
          </a:xfrm>
          <a:prstGeom prst="line">
            <a:avLst/>
          </a:prstGeom>
          <a:noFill/>
          <a:ln w="63500">
            <a:solidFill>
              <a:srgbClr val="800000"/>
            </a:solidFill>
            <a:round/>
            <a:headEnd/>
            <a:tailEnd type="stealth" w="lg" len="lg"/>
          </a:ln>
        </p:spPr>
        <p:txBody>
          <a:bodyPr/>
          <a:lstStyle/>
          <a:p>
            <a:endParaRPr lang="es-ES" smtClean="0">
              <a:solidFill>
                <a:srgbClr val="000000"/>
              </a:solidFill>
              <a:latin typeface="Arial" pitchFamily="34" charset="0"/>
            </a:endParaRPr>
          </a:p>
        </p:txBody>
      </p:sp>
      <p:sp>
        <p:nvSpPr>
          <p:cNvPr id="91144" name="Line 8"/>
          <p:cNvSpPr>
            <a:spLocks noChangeShapeType="1"/>
          </p:cNvSpPr>
          <p:nvPr/>
        </p:nvSpPr>
        <p:spPr bwMode="auto">
          <a:xfrm>
            <a:off x="2411760" y="908721"/>
            <a:ext cx="0" cy="432048"/>
          </a:xfrm>
          <a:prstGeom prst="line">
            <a:avLst/>
          </a:prstGeom>
          <a:noFill/>
          <a:ln w="63500">
            <a:solidFill>
              <a:srgbClr val="009900"/>
            </a:solidFill>
            <a:round/>
            <a:headEnd/>
            <a:tailEnd type="stealth" w="lg" len="lg"/>
          </a:ln>
        </p:spPr>
        <p:txBody>
          <a:bodyPr/>
          <a:lstStyle/>
          <a:p>
            <a:endParaRPr lang="es-ES" smtClean="0">
              <a:solidFill>
                <a:srgbClr val="000000"/>
              </a:solidFill>
              <a:latin typeface="Arial" pitchFamily="34" charset="0"/>
            </a:endParaRPr>
          </a:p>
        </p:txBody>
      </p:sp>
      <p:sp>
        <p:nvSpPr>
          <p:cNvPr id="91145" name="Line 9"/>
          <p:cNvSpPr>
            <a:spLocks noChangeShapeType="1"/>
          </p:cNvSpPr>
          <p:nvPr/>
        </p:nvSpPr>
        <p:spPr bwMode="auto">
          <a:xfrm>
            <a:off x="4860032" y="908721"/>
            <a:ext cx="0" cy="504056"/>
          </a:xfrm>
          <a:prstGeom prst="line">
            <a:avLst/>
          </a:prstGeom>
          <a:noFill/>
          <a:ln w="63500">
            <a:solidFill>
              <a:srgbClr val="FF6600"/>
            </a:solidFill>
            <a:round/>
            <a:headEnd/>
            <a:tailEnd type="stealth" w="lg" len="lg"/>
          </a:ln>
        </p:spPr>
        <p:txBody>
          <a:bodyPr/>
          <a:lstStyle/>
          <a:p>
            <a:endParaRPr lang="es-ES" smtClean="0">
              <a:solidFill>
                <a:srgbClr val="000000"/>
              </a:solidFill>
              <a:latin typeface="Arial" pitchFamily="34" charset="0"/>
            </a:endParaRPr>
          </a:p>
        </p:txBody>
      </p:sp>
      <p:sp>
        <p:nvSpPr>
          <p:cNvPr id="91146" name="Line 10"/>
          <p:cNvSpPr>
            <a:spLocks noChangeShapeType="1"/>
          </p:cNvSpPr>
          <p:nvPr/>
        </p:nvSpPr>
        <p:spPr bwMode="auto">
          <a:xfrm>
            <a:off x="7596336" y="908721"/>
            <a:ext cx="0" cy="504056"/>
          </a:xfrm>
          <a:prstGeom prst="line">
            <a:avLst/>
          </a:prstGeom>
          <a:noFill/>
          <a:ln w="63500">
            <a:solidFill>
              <a:srgbClr val="800000"/>
            </a:solidFill>
            <a:round/>
            <a:headEnd/>
            <a:tailEnd type="stealth" w="lg" len="lg"/>
          </a:ln>
        </p:spPr>
        <p:txBody>
          <a:bodyPr/>
          <a:lstStyle/>
          <a:p>
            <a:endParaRPr lang="es-ES" smtClean="0">
              <a:solidFill>
                <a:srgbClr val="000000"/>
              </a:solidFill>
              <a:latin typeface="Arial" pitchFamily="34" charset="0"/>
            </a:endParaRPr>
          </a:p>
        </p:txBody>
      </p:sp>
      <p:sp>
        <p:nvSpPr>
          <p:cNvPr id="12" name="11 CuadroTexto"/>
          <p:cNvSpPr txBox="1"/>
          <p:nvPr/>
        </p:nvSpPr>
        <p:spPr>
          <a:xfrm>
            <a:off x="0" y="2564904"/>
            <a:ext cx="9144000" cy="4139595"/>
          </a:xfrm>
          <a:prstGeom prst="rect">
            <a:avLst/>
          </a:prstGeom>
          <a:noFill/>
        </p:spPr>
        <p:txBody>
          <a:bodyPr wrap="square" rtlCol="0">
            <a:spAutoFit/>
          </a:bodyPr>
          <a:lstStyle/>
          <a:p>
            <a:pPr>
              <a:spcBef>
                <a:spcPts val="1200"/>
              </a:spcBef>
            </a:pPr>
            <a:r>
              <a:rPr lang="es-ES" sz="2300" dirty="0" smtClean="0"/>
              <a:t>Al analizar los cambios detectados en un sistema fluvial es muy difícil identificar cuáles y en qué medida proceden de dinámica natural o son consecuencia del cambio global o de impactos locales. Lo normal es que se combinen las tres causas y resulta de gran interés científico, además de útil para la gestión y restauración, llegar a evaluar el peso relativo de cada una de ellas en los procesos estudiados. Esta compleja tarea requiere mediciones y análisis abundantes y prolongados en el tiempo.</a:t>
            </a:r>
          </a:p>
          <a:p>
            <a:pPr>
              <a:spcBef>
                <a:spcPts val="1200"/>
              </a:spcBef>
            </a:pPr>
            <a:r>
              <a:rPr lang="es-ES" sz="2300" dirty="0" smtClean="0"/>
              <a:t>El cambio global integra el conjunto de efectos negativos de actuaciones humanas prolongadas en el tiempo. ¿Incluimos los embalses en el cambio global? Sí, porque sus efectos son durables y sus consecuencias son similares a las generadas por cambio climático o de usos del suelo.</a:t>
            </a:r>
            <a:endParaRPr lang="es-ES" sz="2300" dirty="0"/>
          </a:p>
        </p:txBody>
      </p:sp>
    </p:spTree>
    <p:extLst>
      <p:ext uri="{BB962C8B-B14F-4D97-AF65-F5344CB8AC3E}">
        <p14:creationId xmlns:p14="http://schemas.microsoft.com/office/powerpoint/2010/main" val="31049463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3 Grupo"/>
          <p:cNvGrpSpPr>
            <a:grpSpLocks/>
          </p:cNvGrpSpPr>
          <p:nvPr/>
        </p:nvGrpSpPr>
        <p:grpSpPr bwMode="auto">
          <a:xfrm>
            <a:off x="0" y="0"/>
            <a:ext cx="9144000" cy="6858000"/>
            <a:chOff x="0" y="0"/>
            <a:chExt cx="9144000" cy="6858000"/>
          </a:xfrm>
        </p:grpSpPr>
        <p:pic>
          <p:nvPicPr>
            <p:cNvPr id="112646" name="Picture 2" descr="Gállego Torre Ajos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pic>
          <p:nvPicPr>
            <p:cNvPr id="112647" name="Picture 4"/>
            <p:cNvPicPr>
              <a:picLocks noChangeAspect="1" noChangeArrowheads="1"/>
            </p:cNvPicPr>
            <p:nvPr/>
          </p:nvPicPr>
          <p:blipFill>
            <a:blip r:embed="rId3" cstate="print"/>
            <a:srcRect/>
            <a:stretch>
              <a:fillRect/>
            </a:stretch>
          </p:blipFill>
          <p:spPr bwMode="auto">
            <a:xfrm>
              <a:off x="0" y="2495550"/>
              <a:ext cx="7092950" cy="4362450"/>
            </a:xfrm>
            <a:prstGeom prst="rect">
              <a:avLst/>
            </a:prstGeom>
            <a:noFill/>
            <a:ln w="9525">
              <a:noFill/>
              <a:miter lim="800000"/>
              <a:headEnd/>
              <a:tailEnd/>
            </a:ln>
          </p:spPr>
        </p:pic>
        <p:pic>
          <p:nvPicPr>
            <p:cNvPr id="112648" name="Picture 5"/>
            <p:cNvPicPr>
              <a:picLocks noChangeAspect="1" noChangeArrowheads="1"/>
            </p:cNvPicPr>
            <p:nvPr/>
          </p:nvPicPr>
          <p:blipFill>
            <a:blip r:embed="rId4" cstate="print"/>
            <a:srcRect/>
            <a:stretch>
              <a:fillRect/>
            </a:stretch>
          </p:blipFill>
          <p:spPr bwMode="auto">
            <a:xfrm>
              <a:off x="5148263" y="692150"/>
              <a:ext cx="3995737" cy="2971800"/>
            </a:xfrm>
            <a:prstGeom prst="rect">
              <a:avLst/>
            </a:prstGeom>
            <a:noFill/>
            <a:ln w="9525">
              <a:noFill/>
              <a:miter lim="800000"/>
              <a:headEnd/>
              <a:tailEnd/>
            </a:ln>
          </p:spPr>
        </p:pic>
        <p:pic>
          <p:nvPicPr>
            <p:cNvPr id="112649" name="Picture 6"/>
            <p:cNvPicPr>
              <a:picLocks noChangeAspect="1" noChangeArrowheads="1"/>
            </p:cNvPicPr>
            <p:nvPr/>
          </p:nvPicPr>
          <p:blipFill>
            <a:blip r:embed="rId5" cstate="print"/>
            <a:srcRect/>
            <a:stretch>
              <a:fillRect/>
            </a:stretch>
          </p:blipFill>
          <p:spPr bwMode="auto">
            <a:xfrm>
              <a:off x="0" y="765175"/>
              <a:ext cx="3348038" cy="2519363"/>
            </a:xfrm>
            <a:prstGeom prst="rect">
              <a:avLst/>
            </a:prstGeom>
            <a:noFill/>
            <a:ln w="9525">
              <a:noFill/>
              <a:miter lim="800000"/>
              <a:headEnd/>
              <a:tailEnd/>
            </a:ln>
          </p:spPr>
        </p:pic>
      </p:grpSp>
      <p:sp>
        <p:nvSpPr>
          <p:cNvPr id="9" name="8 Rectángulo"/>
          <p:cNvSpPr/>
          <p:nvPr/>
        </p:nvSpPr>
        <p:spPr>
          <a:xfrm>
            <a:off x="0" y="1628775"/>
            <a:ext cx="9144000" cy="522922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s-ES">
              <a:solidFill>
                <a:prstClr val="white"/>
              </a:solidFill>
              <a:latin typeface="Calibri"/>
            </a:endParaRPr>
          </a:p>
        </p:txBody>
      </p:sp>
      <p:sp>
        <p:nvSpPr>
          <p:cNvPr id="2" name="1 Rectángulo"/>
          <p:cNvSpPr>
            <a:spLocks noChangeArrowheads="1"/>
          </p:cNvSpPr>
          <p:nvPr/>
        </p:nvSpPr>
        <p:spPr bwMode="auto">
          <a:xfrm>
            <a:off x="0" y="1687513"/>
            <a:ext cx="9144000" cy="5170487"/>
          </a:xfrm>
          <a:prstGeom prst="rect">
            <a:avLst/>
          </a:prstGeom>
          <a:noFill/>
          <a:ln w="9525">
            <a:noFill/>
            <a:miter lim="800000"/>
            <a:headEnd/>
            <a:tailEnd/>
          </a:ln>
        </p:spPr>
        <p:txBody>
          <a:bodyPr>
            <a:spAutoFit/>
          </a:bodyPr>
          <a:lstStyle/>
          <a:p>
            <a:pPr marL="0" lvl="1" defTabSz="914400">
              <a:spcBef>
                <a:spcPts val="1200"/>
              </a:spcBef>
            </a:pPr>
            <a:r>
              <a:rPr lang="es-ES" sz="2400" b="1" dirty="0" err="1" smtClean="0">
                <a:solidFill>
                  <a:srgbClr val="000000"/>
                </a:solidFill>
                <a:latin typeface="Arial" pitchFamily="34" charset="0"/>
                <a:cs typeface="Arial" pitchFamily="34" charset="0"/>
              </a:rPr>
              <a:t>Morfometría</a:t>
            </a:r>
            <a:r>
              <a:rPr lang="es-ES" sz="2400" b="1" dirty="0" smtClean="0">
                <a:solidFill>
                  <a:srgbClr val="000000"/>
                </a:solidFill>
                <a:latin typeface="Arial" pitchFamily="34" charset="0"/>
                <a:cs typeface="Arial" pitchFamily="34" charset="0"/>
              </a:rPr>
              <a:t> del cauce</a:t>
            </a:r>
          </a:p>
          <a:p>
            <a:pPr defTabSz="914400">
              <a:spcBef>
                <a:spcPts val="1200"/>
              </a:spcBef>
            </a:pPr>
            <a:r>
              <a:rPr lang="es-ES" sz="2400" b="1" dirty="0" smtClean="0">
                <a:solidFill>
                  <a:srgbClr val="000000"/>
                </a:solidFill>
                <a:latin typeface="Arial" pitchFamily="34" charset="0"/>
                <a:cs typeface="Arial" pitchFamily="34" charset="0"/>
              </a:rPr>
              <a:t>Actividad de procesos de erosión y sedimentación </a:t>
            </a:r>
          </a:p>
          <a:p>
            <a:pPr defTabSz="914400">
              <a:spcBef>
                <a:spcPts val="1200"/>
              </a:spcBef>
            </a:pPr>
            <a:r>
              <a:rPr lang="es-ES" sz="2400" b="1" dirty="0" smtClean="0">
                <a:solidFill>
                  <a:srgbClr val="000000"/>
                </a:solidFill>
                <a:latin typeface="Arial" pitchFamily="34" charset="0"/>
                <a:cs typeface="Arial" pitchFamily="34" charset="0"/>
              </a:rPr>
              <a:t>Movilidad de sedimentos</a:t>
            </a:r>
          </a:p>
          <a:p>
            <a:pPr defTabSz="914400">
              <a:spcBef>
                <a:spcPts val="1200"/>
              </a:spcBef>
            </a:pPr>
            <a:r>
              <a:rPr lang="es-ES" sz="2400" b="1" dirty="0" smtClean="0">
                <a:solidFill>
                  <a:srgbClr val="000000"/>
                </a:solidFill>
                <a:latin typeface="Arial" pitchFamily="34" charset="0"/>
                <a:cs typeface="Arial" pitchFamily="34" charset="0"/>
              </a:rPr>
              <a:t>Dinámica vertical</a:t>
            </a:r>
          </a:p>
          <a:p>
            <a:pPr defTabSz="914400">
              <a:spcBef>
                <a:spcPts val="1200"/>
              </a:spcBef>
            </a:pPr>
            <a:r>
              <a:rPr lang="es-ES" sz="2400" b="1" dirty="0" smtClean="0">
                <a:solidFill>
                  <a:srgbClr val="000000"/>
                </a:solidFill>
                <a:latin typeface="Arial" pitchFamily="34" charset="0"/>
                <a:cs typeface="Arial" pitchFamily="34" charset="0"/>
              </a:rPr>
              <a:t>Pendiente y estructura longitudinal</a:t>
            </a:r>
          </a:p>
          <a:p>
            <a:pPr defTabSz="914400">
              <a:spcBef>
                <a:spcPts val="1200"/>
              </a:spcBef>
            </a:pPr>
            <a:r>
              <a:rPr lang="es-ES" sz="2400" b="1" dirty="0" smtClean="0">
                <a:solidFill>
                  <a:srgbClr val="000000"/>
                </a:solidFill>
                <a:latin typeface="Arial" pitchFamily="34" charset="0"/>
                <a:cs typeface="Arial" pitchFamily="34" charset="0"/>
              </a:rPr>
              <a:t>Sección y estructura transversal</a:t>
            </a:r>
          </a:p>
          <a:p>
            <a:pPr defTabSz="914400">
              <a:spcBef>
                <a:spcPts val="1200"/>
              </a:spcBef>
            </a:pPr>
            <a:r>
              <a:rPr lang="es-ES" sz="2400" b="1" dirty="0" smtClean="0">
                <a:solidFill>
                  <a:srgbClr val="000000"/>
                </a:solidFill>
                <a:latin typeface="Arial" pitchFamily="34" charset="0"/>
                <a:cs typeface="Arial" pitchFamily="34" charset="0"/>
              </a:rPr>
              <a:t>Caudal </a:t>
            </a:r>
            <a:r>
              <a:rPr lang="es-ES" sz="2400" b="1" dirty="0" err="1" smtClean="0">
                <a:solidFill>
                  <a:srgbClr val="000000"/>
                </a:solidFill>
                <a:latin typeface="Arial" pitchFamily="34" charset="0"/>
                <a:cs typeface="Arial" pitchFamily="34" charset="0"/>
              </a:rPr>
              <a:t>geomórfico</a:t>
            </a:r>
            <a:endParaRPr lang="es-ES" sz="2400" b="1" dirty="0" smtClean="0">
              <a:solidFill>
                <a:srgbClr val="000000"/>
              </a:solidFill>
              <a:latin typeface="Arial" pitchFamily="34" charset="0"/>
              <a:cs typeface="Arial" pitchFamily="34" charset="0"/>
            </a:endParaRPr>
          </a:p>
          <a:p>
            <a:pPr defTabSz="914400">
              <a:spcBef>
                <a:spcPts val="1200"/>
              </a:spcBef>
            </a:pPr>
            <a:r>
              <a:rPr lang="es-ES" sz="2400" b="1" dirty="0" smtClean="0">
                <a:solidFill>
                  <a:srgbClr val="000000"/>
                </a:solidFill>
                <a:latin typeface="Arial" pitchFamily="34" charset="0"/>
                <a:cs typeface="Arial" pitchFamily="34" charset="0"/>
              </a:rPr>
              <a:t>Potencia específica</a:t>
            </a:r>
          </a:p>
          <a:p>
            <a:pPr defTabSz="914400">
              <a:spcBef>
                <a:spcPts val="1200"/>
              </a:spcBef>
            </a:pPr>
            <a:r>
              <a:rPr lang="es-ES" sz="2400" b="1" dirty="0" smtClean="0">
                <a:solidFill>
                  <a:srgbClr val="000000"/>
                </a:solidFill>
                <a:latin typeface="Arial" pitchFamily="34" charset="0"/>
                <a:cs typeface="Arial" pitchFamily="34" charset="0"/>
              </a:rPr>
              <a:t>Tamaño y forma de sedimentos</a:t>
            </a:r>
          </a:p>
          <a:p>
            <a:pPr defTabSz="914400">
              <a:spcBef>
                <a:spcPts val="1200"/>
              </a:spcBef>
            </a:pPr>
            <a:r>
              <a:rPr lang="es-ES" sz="2400" b="1" dirty="0" smtClean="0">
                <a:solidFill>
                  <a:srgbClr val="000000"/>
                </a:solidFill>
                <a:latin typeface="Arial" pitchFamily="34" charset="0"/>
                <a:cs typeface="Arial" pitchFamily="34" charset="0"/>
              </a:rPr>
              <a:t>Vegetación en el cauce</a:t>
            </a:r>
          </a:p>
        </p:txBody>
      </p:sp>
      <p:sp>
        <p:nvSpPr>
          <p:cNvPr id="10" name="9 Rectángulo"/>
          <p:cNvSpPr/>
          <p:nvPr/>
        </p:nvSpPr>
        <p:spPr>
          <a:xfrm>
            <a:off x="0" y="0"/>
            <a:ext cx="9144000" cy="461665"/>
          </a:xfrm>
          <a:prstGeom prst="rect">
            <a:avLst/>
          </a:prstGeom>
          <a:solidFill>
            <a:srgbClr val="CCFFFF"/>
          </a:solidFill>
        </p:spPr>
        <p:txBody>
          <a:bodyPr wrap="square">
            <a:spAutoFit/>
          </a:bodyPr>
          <a:lstStyle/>
          <a:p>
            <a:pPr algn="ctr" defTabSz="914400">
              <a:spcBef>
                <a:spcPts val="1200"/>
              </a:spcBef>
            </a:pPr>
            <a:r>
              <a:rPr lang="es-ES" sz="2400" b="1" dirty="0" smtClean="0">
                <a:solidFill>
                  <a:prstClr val="black"/>
                </a:solidFill>
                <a:latin typeface="Calibri"/>
              </a:rPr>
              <a:t>Indicadores geomorfológicos</a:t>
            </a:r>
          </a:p>
        </p:txBody>
      </p:sp>
    </p:spTree>
    <p:extLst>
      <p:ext uri="{BB962C8B-B14F-4D97-AF65-F5344CB8AC3E}">
        <p14:creationId xmlns:p14="http://schemas.microsoft.com/office/powerpoint/2010/main" val="19976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ChangeArrowheads="1"/>
          </p:cNvSpPr>
          <p:nvPr/>
        </p:nvSpPr>
        <p:spPr bwMode="auto">
          <a:xfrm>
            <a:off x="0" y="0"/>
            <a:ext cx="9144000" cy="1846659"/>
          </a:xfrm>
          <a:prstGeom prst="rect">
            <a:avLst/>
          </a:prstGeom>
          <a:noFill/>
          <a:ln w="9525">
            <a:noFill/>
            <a:miter lim="800000"/>
            <a:headEnd/>
            <a:tailEnd/>
          </a:ln>
          <a:effectLst/>
        </p:spPr>
        <p:txBody>
          <a:bodyPr anchor="ctr">
            <a:spAutoFit/>
          </a:bodyPr>
          <a:lstStyle/>
          <a:p>
            <a:pPr algn="ctr" defTabSz="914400" eaLnBrk="0" hangingPunct="0">
              <a:defRPr/>
            </a:pPr>
            <a:r>
              <a:rPr lang="es-ES" sz="2400" b="1" dirty="0">
                <a:solidFill>
                  <a:srgbClr val="000000"/>
                </a:solidFill>
                <a:latin typeface="Arial"/>
                <a:ea typeface="Calibri" pitchFamily="34" charset="0"/>
              </a:rPr>
              <a:t>Indicador </a:t>
            </a:r>
            <a:r>
              <a:rPr lang="es-ES" sz="2400" b="1" dirty="0" smtClean="0">
                <a:solidFill>
                  <a:srgbClr val="000000"/>
                </a:solidFill>
                <a:latin typeface="Arial"/>
                <a:ea typeface="Calibri" pitchFamily="34" charset="0"/>
              </a:rPr>
              <a:t>MORFOMETRÍA </a:t>
            </a:r>
            <a:r>
              <a:rPr lang="es-ES" sz="2400" b="1" dirty="0">
                <a:solidFill>
                  <a:srgbClr val="000000"/>
                </a:solidFill>
                <a:latin typeface="Arial"/>
                <a:ea typeface="Calibri" pitchFamily="34" charset="0"/>
              </a:rPr>
              <a:t>DEL </a:t>
            </a:r>
            <a:r>
              <a:rPr lang="es-ES" sz="2400" b="1" dirty="0" smtClean="0">
                <a:solidFill>
                  <a:srgbClr val="000000"/>
                </a:solidFill>
                <a:latin typeface="Arial"/>
                <a:ea typeface="Calibri" pitchFamily="34" charset="0"/>
              </a:rPr>
              <a:t>CAUCE</a:t>
            </a:r>
            <a:endParaRPr lang="es-ES" dirty="0">
              <a:solidFill>
                <a:srgbClr val="000000"/>
              </a:solidFill>
              <a:latin typeface="Arial"/>
              <a:ea typeface="Calibri" pitchFamily="34" charset="0"/>
            </a:endParaRPr>
          </a:p>
          <a:p>
            <a:pPr algn="just" defTabSz="914400" eaLnBrk="0" hangingPunct="0">
              <a:defRPr/>
            </a:pPr>
            <a:r>
              <a:rPr lang="es-ES" b="1" dirty="0">
                <a:solidFill>
                  <a:srgbClr val="000000"/>
                </a:solidFill>
                <a:latin typeface="Arial"/>
                <a:ea typeface="Calibri" pitchFamily="34" charset="0"/>
              </a:rPr>
              <a:t>El </a:t>
            </a:r>
            <a:r>
              <a:rPr lang="es-ES" b="1" dirty="0" smtClean="0">
                <a:solidFill>
                  <a:srgbClr val="000000"/>
                </a:solidFill>
                <a:latin typeface="Arial"/>
                <a:ea typeface="Calibri" pitchFamily="34" charset="0"/>
              </a:rPr>
              <a:t>curso </a:t>
            </a:r>
            <a:r>
              <a:rPr lang="es-ES" b="1" dirty="0">
                <a:solidFill>
                  <a:srgbClr val="000000"/>
                </a:solidFill>
                <a:latin typeface="Arial"/>
                <a:ea typeface="Calibri" pitchFamily="34" charset="0"/>
              </a:rPr>
              <a:t>en planta </a:t>
            </a:r>
            <a:r>
              <a:rPr lang="es-ES" b="1" dirty="0" smtClean="0">
                <a:solidFill>
                  <a:srgbClr val="000000"/>
                </a:solidFill>
                <a:latin typeface="Arial"/>
                <a:ea typeface="Calibri" pitchFamily="34" charset="0"/>
              </a:rPr>
              <a:t>es un </a:t>
            </a:r>
            <a:r>
              <a:rPr lang="es-ES" b="1" dirty="0">
                <a:solidFill>
                  <a:srgbClr val="000000"/>
                </a:solidFill>
                <a:latin typeface="Arial"/>
                <a:ea typeface="Calibri" pitchFamily="34" charset="0"/>
              </a:rPr>
              <a:t>elemento geomorfológico fundamental. </a:t>
            </a:r>
            <a:r>
              <a:rPr lang="es-ES" b="1" dirty="0" smtClean="0">
                <a:solidFill>
                  <a:srgbClr val="000000"/>
                </a:solidFill>
                <a:latin typeface="Arial"/>
                <a:ea typeface="Calibri" pitchFamily="34" charset="0"/>
              </a:rPr>
              <a:t>Permite </a:t>
            </a:r>
            <a:r>
              <a:rPr lang="es-ES" b="1" dirty="0">
                <a:solidFill>
                  <a:srgbClr val="000000"/>
                </a:solidFill>
                <a:latin typeface="Arial"/>
                <a:ea typeface="Calibri" pitchFamily="34" charset="0"/>
              </a:rPr>
              <a:t>retrospección temporal empleando mapas antiguos, </a:t>
            </a:r>
            <a:r>
              <a:rPr lang="es-ES" b="1" dirty="0" smtClean="0">
                <a:solidFill>
                  <a:srgbClr val="000000"/>
                </a:solidFill>
                <a:latin typeface="Arial"/>
                <a:ea typeface="Calibri" pitchFamily="34" charset="0"/>
              </a:rPr>
              <a:t>fotos </a:t>
            </a:r>
            <a:r>
              <a:rPr lang="es-ES" b="1" dirty="0">
                <a:solidFill>
                  <a:srgbClr val="000000"/>
                </a:solidFill>
                <a:latin typeface="Arial"/>
                <a:ea typeface="Calibri" pitchFamily="34" charset="0"/>
              </a:rPr>
              <a:t>aéreas y </a:t>
            </a:r>
            <a:r>
              <a:rPr lang="es-ES" b="1" dirty="0" err="1">
                <a:solidFill>
                  <a:srgbClr val="000000"/>
                </a:solidFill>
                <a:latin typeface="Arial"/>
                <a:ea typeface="Calibri" pitchFamily="34" charset="0"/>
              </a:rPr>
              <a:t>ortofotos</a:t>
            </a:r>
            <a:r>
              <a:rPr lang="es-ES" b="1" dirty="0">
                <a:solidFill>
                  <a:srgbClr val="000000"/>
                </a:solidFill>
                <a:latin typeface="Arial"/>
                <a:ea typeface="Calibri" pitchFamily="34" charset="0"/>
              </a:rPr>
              <a:t> de distintas fechas. Se completa con la medición </a:t>
            </a:r>
            <a:r>
              <a:rPr lang="es-ES" b="1" dirty="0" err="1">
                <a:solidFill>
                  <a:srgbClr val="000000"/>
                </a:solidFill>
                <a:latin typeface="Arial"/>
                <a:ea typeface="Calibri" pitchFamily="34" charset="0"/>
              </a:rPr>
              <a:t>morfométrica</a:t>
            </a:r>
            <a:r>
              <a:rPr lang="es-ES" b="1" dirty="0">
                <a:solidFill>
                  <a:srgbClr val="000000"/>
                </a:solidFill>
                <a:latin typeface="Arial"/>
                <a:ea typeface="Calibri" pitchFamily="34" charset="0"/>
              </a:rPr>
              <a:t> </a:t>
            </a:r>
            <a:r>
              <a:rPr lang="es-ES" b="1" dirty="0" smtClean="0">
                <a:solidFill>
                  <a:srgbClr val="000000"/>
                </a:solidFill>
                <a:latin typeface="Arial"/>
                <a:ea typeface="Calibri" pitchFamily="34" charset="0"/>
              </a:rPr>
              <a:t>(geometría </a:t>
            </a:r>
            <a:r>
              <a:rPr lang="es-ES" b="1" dirty="0">
                <a:solidFill>
                  <a:srgbClr val="000000"/>
                </a:solidFill>
                <a:latin typeface="Arial"/>
                <a:ea typeface="Calibri" pitchFamily="34" charset="0"/>
              </a:rPr>
              <a:t>hidráulica) de diferentes parámetros e índices caracterizadores </a:t>
            </a:r>
            <a:r>
              <a:rPr lang="es-ES" b="1" dirty="0" smtClean="0">
                <a:solidFill>
                  <a:srgbClr val="000000"/>
                </a:solidFill>
                <a:latin typeface="Arial"/>
                <a:ea typeface="Calibri" pitchFamily="34" charset="0"/>
              </a:rPr>
              <a:t>(por ejemplo, los de sinuosidad y </a:t>
            </a:r>
            <a:r>
              <a:rPr lang="es-ES" b="1" dirty="0" err="1" smtClean="0">
                <a:solidFill>
                  <a:srgbClr val="000000"/>
                </a:solidFill>
                <a:latin typeface="Arial"/>
                <a:ea typeface="Calibri" pitchFamily="34" charset="0"/>
              </a:rPr>
              <a:t>trenzamiento</a:t>
            </a:r>
            <a:r>
              <a:rPr lang="es-ES" b="1" dirty="0" smtClean="0">
                <a:solidFill>
                  <a:srgbClr val="000000"/>
                </a:solidFill>
                <a:latin typeface="Arial"/>
                <a:ea typeface="Calibri" pitchFamily="34" charset="0"/>
              </a:rPr>
              <a:t>) que </a:t>
            </a:r>
            <a:r>
              <a:rPr lang="es-ES" b="1" dirty="0">
                <a:solidFill>
                  <a:srgbClr val="000000"/>
                </a:solidFill>
                <a:latin typeface="Arial"/>
                <a:ea typeface="Calibri" pitchFamily="34" charset="0"/>
              </a:rPr>
              <a:t>permiten cuantificar </a:t>
            </a:r>
            <a:r>
              <a:rPr lang="es-ES" b="1" dirty="0" smtClean="0">
                <a:solidFill>
                  <a:srgbClr val="000000"/>
                </a:solidFill>
                <a:latin typeface="Arial"/>
                <a:ea typeface="Calibri" pitchFamily="34" charset="0"/>
              </a:rPr>
              <a:t>y comparar.</a:t>
            </a:r>
            <a:endParaRPr lang="es-ES" b="1" dirty="0">
              <a:solidFill>
                <a:srgbClr val="000000"/>
              </a:solidFill>
              <a:latin typeface="Arial"/>
              <a:ea typeface="Calibri" pitchFamily="34" charset="0"/>
            </a:endParaRPr>
          </a:p>
        </p:txBody>
      </p:sp>
      <p:grpSp>
        <p:nvGrpSpPr>
          <p:cNvPr id="2" name="2 Grupo"/>
          <p:cNvGrpSpPr/>
          <p:nvPr/>
        </p:nvGrpSpPr>
        <p:grpSpPr>
          <a:xfrm>
            <a:off x="611560" y="1844824"/>
            <a:ext cx="7596336" cy="5013176"/>
            <a:chOff x="0" y="0"/>
            <a:chExt cx="9144000" cy="6858000"/>
          </a:xfrm>
        </p:grpSpPr>
        <p:pic>
          <p:nvPicPr>
            <p:cNvPr id="4" name="Picture 2" descr="D:\Pictures\Clases, Ejemplos y Prácticas campo\Figuras y ejemplos\Rosgen 1\fig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94013" y="0"/>
              <a:ext cx="6249987" cy="6858000"/>
            </a:xfrm>
            <a:prstGeom prst="rect">
              <a:avLst/>
            </a:prstGeom>
            <a:noFill/>
            <a:ln w="9525">
              <a:noFill/>
              <a:miter lim="800000"/>
              <a:headEnd/>
              <a:tailEnd/>
            </a:ln>
          </p:spPr>
        </p:pic>
        <p:pic>
          <p:nvPicPr>
            <p:cNvPr id="5" name="Picture 2" descr="emf arag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44838"/>
              <a:ext cx="5926138" cy="3713162"/>
            </a:xfrm>
            <a:prstGeom prst="rect">
              <a:avLst/>
            </a:prstGeom>
            <a:noFill/>
            <a:ln w="9525">
              <a:noFill/>
              <a:miter lim="800000"/>
              <a:headEnd/>
              <a:tailEnd/>
            </a:ln>
          </p:spPr>
        </p:pic>
        <p:pic>
          <p:nvPicPr>
            <p:cNvPr id="6" name="Picture 3" descr="D:\Pictures\Clases, Ejemplos y Prácticas campo\Figuras y ejemplos\Rust.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427538" cy="3430588"/>
            </a:xfrm>
            <a:prstGeom prst="rect">
              <a:avLst/>
            </a:prstGeom>
            <a:noFill/>
            <a:ln w="9525">
              <a:noFill/>
              <a:miter lim="800000"/>
              <a:headEnd/>
              <a:tailEnd/>
            </a:ln>
          </p:spPr>
        </p:pic>
        <p:pic>
          <p:nvPicPr>
            <p:cNvPr id="7" name="Picture 4" descr="D:\Pictures\Clases, Ejemplos y Prácticas campo\Tipos cauces\Sunwapta River, Canada.jpg"/>
            <p:cNvPicPr>
              <a:picLocks noChangeAspect="1" noChangeArrowheads="1"/>
            </p:cNvPicPr>
            <p:nvPr/>
          </p:nvPicPr>
          <p:blipFill>
            <a:blip r:embed="rId5" cstate="print"/>
            <a:srcRect/>
            <a:stretch>
              <a:fillRect/>
            </a:stretch>
          </p:blipFill>
          <p:spPr bwMode="auto">
            <a:xfrm>
              <a:off x="4592638" y="3444875"/>
              <a:ext cx="4551362" cy="3413125"/>
            </a:xfrm>
            <a:prstGeom prst="rect">
              <a:avLst/>
            </a:prstGeom>
            <a:noFill/>
            <a:ln w="9525">
              <a:noFill/>
              <a:miter lim="800000"/>
              <a:headEnd/>
              <a:tailEnd/>
            </a:ln>
          </p:spPr>
        </p:pic>
      </p:grpSp>
    </p:spTree>
    <p:extLst>
      <p:ext uri="{BB962C8B-B14F-4D97-AF65-F5344CB8AC3E}">
        <p14:creationId xmlns:p14="http://schemas.microsoft.com/office/powerpoint/2010/main" val="33597519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9 Grupo"/>
          <p:cNvGrpSpPr/>
          <p:nvPr/>
        </p:nvGrpSpPr>
        <p:grpSpPr>
          <a:xfrm>
            <a:off x="0" y="1196752"/>
            <a:ext cx="9144000" cy="4608512"/>
            <a:chOff x="0" y="980083"/>
            <a:chExt cx="9144000" cy="4608512"/>
          </a:xfrm>
        </p:grpSpPr>
        <p:pic>
          <p:nvPicPr>
            <p:cNvPr id="4" name="Picture 2" descr="C:\Users\Usuario\Desktop\TRABAJANDO\MENDARAZ\Mendaraz\IMG_125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80083"/>
              <a:ext cx="9144000" cy="4608512"/>
            </a:xfrm>
            <a:prstGeom prst="rect">
              <a:avLst/>
            </a:prstGeom>
            <a:noFill/>
            <a:ln w="9525">
              <a:noFill/>
              <a:miter lim="800000"/>
              <a:headEnd/>
              <a:tailEnd/>
            </a:ln>
          </p:spPr>
        </p:pic>
        <p:grpSp>
          <p:nvGrpSpPr>
            <p:cNvPr id="3" name="17 Grupo"/>
            <p:cNvGrpSpPr/>
            <p:nvPr/>
          </p:nvGrpSpPr>
          <p:grpSpPr>
            <a:xfrm>
              <a:off x="2771775" y="1744663"/>
              <a:ext cx="3455988" cy="1800225"/>
              <a:chOff x="2771775" y="1744663"/>
              <a:chExt cx="3455988" cy="1800225"/>
            </a:xfrm>
          </p:grpSpPr>
          <p:cxnSp>
            <p:nvCxnSpPr>
              <p:cNvPr id="6" name="3 Conector recto"/>
              <p:cNvCxnSpPr/>
              <p:nvPr/>
            </p:nvCxnSpPr>
            <p:spPr>
              <a:xfrm>
                <a:off x="2771775" y="2609850"/>
                <a:ext cx="720725" cy="2159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3635375" y="2609850"/>
                <a:ext cx="576263" cy="14446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4716463" y="2536825"/>
                <a:ext cx="719137" cy="2174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5795963" y="2681288"/>
                <a:ext cx="431800" cy="14446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9 CuadroTexto"/>
              <p:cNvSpPr txBox="1">
                <a:spLocks noChangeArrowheads="1"/>
              </p:cNvSpPr>
              <p:nvPr/>
            </p:nvSpPr>
            <p:spPr bwMode="auto">
              <a:xfrm>
                <a:off x="2916238" y="1744663"/>
                <a:ext cx="339725" cy="461962"/>
              </a:xfrm>
              <a:prstGeom prst="rect">
                <a:avLst/>
              </a:prstGeom>
              <a:noFill/>
              <a:ln w="9525">
                <a:noFill/>
                <a:miter lim="800000"/>
                <a:headEnd/>
                <a:tailEnd/>
              </a:ln>
            </p:spPr>
            <p:txBody>
              <a:bodyPr wrap="none">
                <a:spAutoFit/>
              </a:bodyPr>
              <a:lstStyle/>
              <a:p>
                <a:pPr defTabSz="914400"/>
                <a:r>
                  <a:rPr lang="es-ES" sz="2400" b="1" smtClean="0">
                    <a:solidFill>
                      <a:srgbClr val="FFFF00"/>
                    </a:solidFill>
                    <a:latin typeface="Arial" pitchFamily="34" charset="0"/>
                  </a:rPr>
                  <a:t>1</a:t>
                </a:r>
              </a:p>
            </p:txBody>
          </p:sp>
          <p:sp>
            <p:nvSpPr>
              <p:cNvPr id="11" name="10 CuadroTexto"/>
              <p:cNvSpPr txBox="1">
                <a:spLocks noChangeArrowheads="1"/>
              </p:cNvSpPr>
              <p:nvPr/>
            </p:nvSpPr>
            <p:spPr bwMode="auto">
              <a:xfrm>
                <a:off x="3563938" y="1817688"/>
                <a:ext cx="339725" cy="461962"/>
              </a:xfrm>
              <a:prstGeom prst="rect">
                <a:avLst/>
              </a:prstGeom>
              <a:noFill/>
              <a:ln w="9525">
                <a:noFill/>
                <a:miter lim="800000"/>
                <a:headEnd/>
                <a:tailEnd/>
              </a:ln>
            </p:spPr>
            <p:txBody>
              <a:bodyPr wrap="none">
                <a:spAutoFit/>
              </a:bodyPr>
              <a:lstStyle/>
              <a:p>
                <a:pPr defTabSz="914400"/>
                <a:r>
                  <a:rPr lang="es-ES" sz="2400" b="1" smtClean="0">
                    <a:solidFill>
                      <a:srgbClr val="FFFF00"/>
                    </a:solidFill>
                    <a:latin typeface="Arial" pitchFamily="34" charset="0"/>
                  </a:rPr>
                  <a:t>2</a:t>
                </a:r>
              </a:p>
            </p:txBody>
          </p:sp>
          <p:sp>
            <p:nvSpPr>
              <p:cNvPr id="12" name="11 CuadroTexto"/>
              <p:cNvSpPr txBox="1">
                <a:spLocks noChangeArrowheads="1"/>
              </p:cNvSpPr>
              <p:nvPr/>
            </p:nvSpPr>
            <p:spPr bwMode="auto">
              <a:xfrm>
                <a:off x="4716463" y="1817688"/>
                <a:ext cx="339725" cy="461962"/>
              </a:xfrm>
              <a:prstGeom prst="rect">
                <a:avLst/>
              </a:prstGeom>
              <a:noFill/>
              <a:ln w="9525">
                <a:noFill/>
                <a:miter lim="800000"/>
                <a:headEnd/>
                <a:tailEnd/>
              </a:ln>
            </p:spPr>
            <p:txBody>
              <a:bodyPr wrap="none">
                <a:spAutoFit/>
              </a:bodyPr>
              <a:lstStyle/>
              <a:p>
                <a:pPr defTabSz="914400"/>
                <a:r>
                  <a:rPr lang="es-ES" sz="2400" b="1" smtClean="0">
                    <a:solidFill>
                      <a:srgbClr val="FFFF00"/>
                    </a:solidFill>
                    <a:latin typeface="Arial" pitchFamily="34" charset="0"/>
                  </a:rPr>
                  <a:t>3</a:t>
                </a:r>
              </a:p>
            </p:txBody>
          </p:sp>
          <p:sp>
            <p:nvSpPr>
              <p:cNvPr id="13" name="12 CuadroTexto"/>
              <p:cNvSpPr txBox="1">
                <a:spLocks noChangeArrowheads="1"/>
              </p:cNvSpPr>
              <p:nvPr/>
            </p:nvSpPr>
            <p:spPr bwMode="auto">
              <a:xfrm>
                <a:off x="5867400" y="1889125"/>
                <a:ext cx="341313" cy="461963"/>
              </a:xfrm>
              <a:prstGeom prst="rect">
                <a:avLst/>
              </a:prstGeom>
              <a:noFill/>
              <a:ln w="9525">
                <a:noFill/>
                <a:miter lim="800000"/>
                <a:headEnd/>
                <a:tailEnd/>
              </a:ln>
            </p:spPr>
            <p:txBody>
              <a:bodyPr wrap="none">
                <a:spAutoFit/>
              </a:bodyPr>
              <a:lstStyle/>
              <a:p>
                <a:pPr defTabSz="914400"/>
                <a:r>
                  <a:rPr lang="es-ES" sz="2400" b="1" smtClean="0">
                    <a:solidFill>
                      <a:srgbClr val="FFFF00"/>
                    </a:solidFill>
                    <a:latin typeface="Arial" pitchFamily="34" charset="0"/>
                  </a:rPr>
                  <a:t>4</a:t>
                </a:r>
              </a:p>
            </p:txBody>
          </p:sp>
          <p:cxnSp>
            <p:nvCxnSpPr>
              <p:cNvPr id="14" name="13 Conector recto"/>
              <p:cNvCxnSpPr/>
              <p:nvPr/>
            </p:nvCxnSpPr>
            <p:spPr>
              <a:xfrm rot="5400000">
                <a:off x="3132931" y="3185319"/>
                <a:ext cx="7191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rot="5400000">
                <a:off x="3852069" y="3113882"/>
                <a:ext cx="7191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rot="5400000">
                <a:off x="5133975" y="3055938"/>
                <a:ext cx="603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rot="5400000">
                <a:off x="5998369" y="3055144"/>
                <a:ext cx="4587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06497" name="Rectangle 1"/>
          <p:cNvSpPr>
            <a:spLocks noChangeArrowheads="1"/>
          </p:cNvSpPr>
          <p:nvPr/>
        </p:nvSpPr>
        <p:spPr bwMode="auto">
          <a:xfrm>
            <a:off x="0" y="0"/>
            <a:ext cx="9144000" cy="4478149"/>
          </a:xfrm>
          <a:prstGeom prst="rect">
            <a:avLst/>
          </a:prstGeom>
          <a:noFill/>
          <a:ln w="9525">
            <a:noFill/>
            <a:miter lim="800000"/>
            <a:headEnd/>
            <a:tailEnd/>
          </a:ln>
          <a:effectLst/>
        </p:spPr>
        <p:txBody>
          <a:bodyPr wrap="square" anchor="ctr">
            <a:spAutoFit/>
          </a:bodyPr>
          <a:lstStyle/>
          <a:p>
            <a:pPr algn="ctr" defTabSz="914400" eaLnBrk="0" hangingPunct="0">
              <a:defRPr/>
            </a:pPr>
            <a:r>
              <a:rPr lang="es-ES" sz="2400" b="1" dirty="0">
                <a:solidFill>
                  <a:srgbClr val="000000"/>
                </a:solidFill>
                <a:latin typeface="Arial"/>
                <a:ea typeface="Calibri" pitchFamily="34" charset="0"/>
              </a:rPr>
              <a:t>Indicador </a:t>
            </a:r>
            <a:r>
              <a:rPr lang="es-ES" sz="2400" b="1" dirty="0">
                <a:solidFill>
                  <a:srgbClr val="000000"/>
                </a:solidFill>
                <a:latin typeface="Calibri"/>
              </a:rPr>
              <a:t>ACTIVIDAD DE PROCESOS DE EROSIÓN Y SEDIMENTACIÓN</a:t>
            </a:r>
            <a:endParaRPr lang="es-ES" sz="2400" dirty="0">
              <a:solidFill>
                <a:srgbClr val="000000"/>
              </a:solidFill>
              <a:latin typeface="Arial"/>
            </a:endParaRPr>
          </a:p>
          <a:p>
            <a:pPr defTabSz="914400" eaLnBrk="0" hangingPunct="0">
              <a:defRPr/>
            </a:pPr>
            <a:endParaRPr lang="es-ES" sz="900" dirty="0">
              <a:solidFill>
                <a:srgbClr val="000000"/>
              </a:solidFill>
              <a:latin typeface="Arial"/>
              <a:ea typeface="Calibri" pitchFamily="34" charset="0"/>
            </a:endParaRPr>
          </a:p>
          <a:p>
            <a:pPr algn="just" defTabSz="914400">
              <a:defRPr/>
            </a:pPr>
            <a:r>
              <a:rPr lang="es-ES" b="1" dirty="0">
                <a:solidFill>
                  <a:srgbClr val="000000"/>
                </a:solidFill>
                <a:latin typeface="Calibri"/>
              </a:rPr>
              <a:t>Se trata </a:t>
            </a:r>
            <a:r>
              <a:rPr lang="es-ES" b="1" dirty="0" smtClean="0">
                <a:solidFill>
                  <a:srgbClr val="000000"/>
                </a:solidFill>
                <a:latin typeface="Calibri"/>
              </a:rPr>
              <a:t>de identificar síntomas </a:t>
            </a:r>
            <a:r>
              <a:rPr lang="es-ES" b="1" dirty="0">
                <a:solidFill>
                  <a:srgbClr val="000000"/>
                </a:solidFill>
                <a:latin typeface="Calibri"/>
              </a:rPr>
              <a:t>locales de erosión o de sedimentación </a:t>
            </a:r>
            <a:r>
              <a:rPr lang="es-ES" b="1" dirty="0" smtClean="0">
                <a:solidFill>
                  <a:srgbClr val="000000"/>
                </a:solidFill>
                <a:latin typeface="Calibri"/>
              </a:rPr>
              <a:t>mediante </a:t>
            </a:r>
            <a:r>
              <a:rPr lang="es-ES" b="1" dirty="0">
                <a:solidFill>
                  <a:srgbClr val="000000"/>
                </a:solidFill>
                <a:latin typeface="Calibri"/>
              </a:rPr>
              <a:t>mediciones y observación periódica en campo, complementando con detalle al indicador anterior.</a:t>
            </a:r>
          </a:p>
          <a:p>
            <a:pPr algn="just" defTabSz="914400">
              <a:defRPr/>
            </a:pPr>
            <a:endParaRPr lang="es-ES" b="1" dirty="0" smtClean="0">
              <a:solidFill>
                <a:srgbClr val="000000"/>
              </a:solidFill>
              <a:latin typeface="Calibri"/>
            </a:endParaRPr>
          </a:p>
          <a:p>
            <a:pPr algn="just" defTabSz="914400">
              <a:defRPr/>
            </a:pPr>
            <a:endParaRPr lang="es-ES" b="1" dirty="0" smtClean="0">
              <a:solidFill>
                <a:srgbClr val="000000"/>
              </a:solidFill>
              <a:latin typeface="Calibri"/>
            </a:endParaRPr>
          </a:p>
          <a:p>
            <a:pPr algn="just" defTabSz="914400">
              <a:defRPr/>
            </a:pPr>
            <a:endParaRPr lang="es-ES" b="1" dirty="0" smtClean="0">
              <a:solidFill>
                <a:srgbClr val="000000"/>
              </a:solidFill>
              <a:latin typeface="Calibri"/>
            </a:endParaRPr>
          </a:p>
          <a:p>
            <a:pPr algn="just" defTabSz="914400">
              <a:defRPr/>
            </a:pPr>
            <a:endParaRPr lang="es-ES" b="1" dirty="0" smtClean="0">
              <a:solidFill>
                <a:srgbClr val="000000"/>
              </a:solidFill>
              <a:latin typeface="Calibri"/>
            </a:endParaRPr>
          </a:p>
          <a:p>
            <a:pPr algn="just" defTabSz="914400">
              <a:defRPr/>
            </a:pPr>
            <a:endParaRPr lang="es-ES" b="1" dirty="0" smtClean="0">
              <a:solidFill>
                <a:srgbClr val="000000"/>
              </a:solidFill>
              <a:latin typeface="Calibri"/>
            </a:endParaRPr>
          </a:p>
          <a:p>
            <a:pPr algn="just" defTabSz="914400">
              <a:defRPr/>
            </a:pPr>
            <a:endParaRPr lang="es-ES" b="1" dirty="0" smtClean="0">
              <a:solidFill>
                <a:srgbClr val="000000"/>
              </a:solidFill>
              <a:latin typeface="Calibri"/>
            </a:endParaRPr>
          </a:p>
          <a:p>
            <a:pPr algn="just" defTabSz="914400">
              <a:defRPr/>
            </a:pPr>
            <a:endParaRPr lang="es-ES" b="1" dirty="0" smtClean="0">
              <a:solidFill>
                <a:srgbClr val="000000"/>
              </a:solidFill>
              <a:latin typeface="Calibri"/>
            </a:endParaRPr>
          </a:p>
          <a:p>
            <a:pPr algn="just" defTabSz="914400">
              <a:defRPr/>
            </a:pPr>
            <a:endParaRPr lang="es-ES" b="1" dirty="0" smtClean="0">
              <a:solidFill>
                <a:srgbClr val="000000"/>
              </a:solidFill>
              <a:latin typeface="Calibri"/>
            </a:endParaRPr>
          </a:p>
          <a:p>
            <a:pPr algn="just" defTabSz="914400">
              <a:defRPr/>
            </a:pPr>
            <a:endParaRPr lang="es-ES" b="1" dirty="0" smtClean="0">
              <a:solidFill>
                <a:srgbClr val="000000"/>
              </a:solidFill>
              <a:latin typeface="Calibri"/>
            </a:endParaRPr>
          </a:p>
          <a:p>
            <a:pPr algn="just" defTabSz="914400">
              <a:defRPr/>
            </a:pPr>
            <a:endParaRPr lang="es-ES" b="1" dirty="0" smtClean="0">
              <a:solidFill>
                <a:srgbClr val="000000"/>
              </a:solidFill>
              <a:latin typeface="Calibri"/>
            </a:endParaRPr>
          </a:p>
          <a:p>
            <a:pPr algn="just" defTabSz="914400">
              <a:defRPr/>
            </a:pPr>
            <a:endParaRPr lang="es-ES" b="1" dirty="0" smtClean="0">
              <a:solidFill>
                <a:srgbClr val="000000"/>
              </a:solidFill>
              <a:latin typeface="Calibri"/>
            </a:endParaRPr>
          </a:p>
          <a:p>
            <a:pPr algn="just" defTabSz="914400">
              <a:defRPr/>
            </a:pPr>
            <a:endParaRPr lang="es-ES" b="1" dirty="0">
              <a:solidFill>
                <a:srgbClr val="000000"/>
              </a:solidFill>
              <a:latin typeface="Calibri"/>
            </a:endParaRPr>
          </a:p>
        </p:txBody>
      </p:sp>
      <p:sp>
        <p:nvSpPr>
          <p:cNvPr id="18" name="17 Rectángulo"/>
          <p:cNvSpPr/>
          <p:nvPr/>
        </p:nvSpPr>
        <p:spPr>
          <a:xfrm>
            <a:off x="0" y="4272677"/>
            <a:ext cx="9144000" cy="2585323"/>
          </a:xfrm>
          <a:prstGeom prst="rect">
            <a:avLst/>
          </a:prstGeom>
          <a:solidFill>
            <a:schemeClr val="bg1">
              <a:lumMod val="85000"/>
              <a:alpha val="45000"/>
            </a:schemeClr>
          </a:solidFill>
        </p:spPr>
        <p:txBody>
          <a:bodyPr wrap="square">
            <a:spAutoFit/>
          </a:bodyPr>
          <a:lstStyle/>
          <a:p>
            <a:pPr algn="just" defTabSz="914400">
              <a:defRPr/>
            </a:pPr>
            <a:r>
              <a:rPr lang="es-ES" b="1" dirty="0" smtClean="0">
                <a:solidFill>
                  <a:srgbClr val="000000"/>
                </a:solidFill>
                <a:latin typeface="Calibri"/>
              </a:rPr>
              <a:t>La actividad de procesos geomorfológicos es siempre positiva, ya que refleja la funcionalidad del sistema. Por tanto, es un indicador de salud en todas las funciones geomorfológicas. En ocasiones puede indicar respuesta o ajuste a impactos locales y a cambios en la cuenca. Es preciso por ello contar con experiencia y conocimiento del sistema fluvial para poder identificar hasta qué punto la dinámica es natural o está modificada por acción humana.</a:t>
            </a:r>
          </a:p>
          <a:p>
            <a:pPr algn="just" defTabSz="914400">
              <a:defRPr/>
            </a:pPr>
            <a:r>
              <a:rPr lang="es-ES" b="1" dirty="0" smtClean="0">
                <a:solidFill>
                  <a:srgbClr val="000000"/>
                </a:solidFill>
                <a:latin typeface="Calibri"/>
              </a:rPr>
              <a:t>Se trabaja en campo e implica un seguimiento continuo con mediciones de detalle a partir de la colocación de testigos o señales. Puede ser útil la realización periódica de fotografías con elementos de referencia para detectar cambios, así como incrementar las observaciones durante procesos de crecida y después de los mismos.</a:t>
            </a:r>
            <a:endParaRPr lang="es-ES" b="1" dirty="0">
              <a:solidFill>
                <a:srgbClr val="000000"/>
              </a:solidFill>
              <a:latin typeface="Arial"/>
            </a:endParaRPr>
          </a:p>
        </p:txBody>
      </p:sp>
    </p:spTree>
    <p:extLst>
      <p:ext uri="{BB962C8B-B14F-4D97-AF65-F5344CB8AC3E}">
        <p14:creationId xmlns:p14="http://schemas.microsoft.com/office/powerpoint/2010/main" val="8163655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IMG_318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376613"/>
            <a:ext cx="4643438" cy="3481387"/>
          </a:xfrm>
          <a:prstGeom prst="rect">
            <a:avLst/>
          </a:prstGeom>
          <a:noFill/>
        </p:spPr>
      </p:pic>
      <p:pic>
        <p:nvPicPr>
          <p:cNvPr id="26629" name="Picture 5" descr="IMG_383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643438" cy="3482975"/>
          </a:xfrm>
          <a:prstGeom prst="rect">
            <a:avLst/>
          </a:prstGeom>
          <a:noFill/>
        </p:spPr>
      </p:pic>
      <p:pic>
        <p:nvPicPr>
          <p:cNvPr id="26630" name="Picture 6" descr="DSC_03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3113" y="0"/>
            <a:ext cx="4560887" cy="6858000"/>
          </a:xfrm>
          <a:prstGeom prst="rect">
            <a:avLst/>
          </a:prstGeom>
          <a:noFill/>
        </p:spPr>
      </p:pic>
      <p:sp>
        <p:nvSpPr>
          <p:cNvPr id="7" name="6 Marcador de contenido"/>
          <p:cNvSpPr>
            <a:spLocks noGrp="1"/>
          </p:cNvSpPr>
          <p:nvPr>
            <p:ph idx="1"/>
          </p:nvPr>
        </p:nvSpPr>
        <p:spPr/>
        <p:txBody>
          <a:bodyPr/>
          <a:lstStyle/>
          <a:p>
            <a:endParaRPr lang="es-ES"/>
          </a:p>
        </p:txBody>
      </p:sp>
      <p:sp>
        <p:nvSpPr>
          <p:cNvPr id="8" name="7 Título"/>
          <p:cNvSpPr>
            <a:spLocks noGrp="1"/>
          </p:cNvSpPr>
          <p:nvPr>
            <p:ph type="title"/>
          </p:nvPr>
        </p:nvSpPr>
        <p:spPr/>
        <p:txBody>
          <a:bodyPr/>
          <a:lstStyle/>
          <a:p>
            <a:endParaRPr lang="es-ES"/>
          </a:p>
        </p:txBody>
      </p:sp>
    </p:spTree>
    <p:extLst>
      <p:ext uri="{BB962C8B-B14F-4D97-AF65-F5344CB8AC3E}">
        <p14:creationId xmlns:p14="http://schemas.microsoft.com/office/powerpoint/2010/main" val="18737170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Users\Usuario\Desktop\ENSEÑAR\TESIS, TRABAJOS DIRIGIDOS, TRIBUNALES\Pernía\ARCHIVO FOTOGRÁFICO\El Hospitalico\25_07_2011_(1)\CIMG539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p:spPr>
      </p:pic>
      <p:pic>
        <p:nvPicPr>
          <p:cNvPr id="102403" name="Picture 3" descr="C:\Users\Usuario\Desktop\ENSEÑAR\TESIS, TRABAJOS DIRIGIDOS, TRIBUNALES\Pernía\ARCHIVO FOTOGRÁFICO\El Hospitalico\25_07_2011_(1)\CIMG538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68011" y="0"/>
            <a:ext cx="4475989" cy="3356992"/>
          </a:xfrm>
          <a:prstGeom prst="rect">
            <a:avLst/>
          </a:prstGeom>
          <a:noFill/>
        </p:spPr>
      </p:pic>
      <p:pic>
        <p:nvPicPr>
          <p:cNvPr id="4" name="Picture 15" descr="DSC_026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61368" y="3645024"/>
            <a:ext cx="4182632" cy="2780928"/>
          </a:xfrm>
          <a:prstGeom prst="rect">
            <a:avLst/>
          </a:prstGeom>
          <a:noFill/>
        </p:spPr>
      </p:pic>
    </p:spTree>
    <p:extLst>
      <p:ext uri="{BB962C8B-B14F-4D97-AF65-F5344CB8AC3E}">
        <p14:creationId xmlns:p14="http://schemas.microsoft.com/office/powerpoint/2010/main" val="5951835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suario\Desktop\Gállego mayo 11\Torre Aliagar 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4293096"/>
          </a:xfrm>
          <a:prstGeom prst="rect">
            <a:avLst/>
          </a:prstGeom>
          <a:noFill/>
          <a:ln w="9525">
            <a:noFill/>
            <a:miter lim="800000"/>
            <a:headEnd/>
            <a:tailEnd/>
          </a:ln>
        </p:spPr>
      </p:pic>
      <p:sp>
        <p:nvSpPr>
          <p:cNvPr id="106497" name="Rectangle 1"/>
          <p:cNvSpPr>
            <a:spLocks noChangeArrowheads="1"/>
          </p:cNvSpPr>
          <p:nvPr/>
        </p:nvSpPr>
        <p:spPr bwMode="auto">
          <a:xfrm>
            <a:off x="0" y="3626346"/>
            <a:ext cx="9144000" cy="3231654"/>
          </a:xfrm>
          <a:prstGeom prst="rect">
            <a:avLst/>
          </a:prstGeom>
          <a:noFill/>
          <a:ln w="9525">
            <a:noFill/>
            <a:miter lim="800000"/>
            <a:headEnd/>
            <a:tailEnd/>
          </a:ln>
          <a:effectLst/>
        </p:spPr>
        <p:txBody>
          <a:bodyPr wrap="square" anchor="ctr">
            <a:spAutoFit/>
          </a:bodyPr>
          <a:lstStyle/>
          <a:p>
            <a:pPr algn="ctr" defTabSz="914400" eaLnBrk="0" hangingPunct="0">
              <a:defRPr/>
            </a:pPr>
            <a:r>
              <a:rPr lang="es-ES" sz="2400" b="1" dirty="0">
                <a:solidFill>
                  <a:srgbClr val="000000"/>
                </a:solidFill>
                <a:latin typeface="Arial"/>
                <a:ea typeface="Calibri" pitchFamily="34" charset="0"/>
              </a:rPr>
              <a:t>Indicador </a:t>
            </a:r>
            <a:r>
              <a:rPr lang="es-ES" sz="2400" b="1" dirty="0">
                <a:solidFill>
                  <a:srgbClr val="000000"/>
                </a:solidFill>
                <a:latin typeface="Calibri"/>
              </a:rPr>
              <a:t>MOVILIDAD DE SEDIMENTOS</a:t>
            </a:r>
            <a:endParaRPr lang="es-ES" sz="2400" dirty="0">
              <a:solidFill>
                <a:srgbClr val="000000"/>
              </a:solidFill>
              <a:latin typeface="Arial"/>
            </a:endParaRPr>
          </a:p>
          <a:p>
            <a:pPr algn="just" defTabSz="914400" eaLnBrk="0" hangingPunct="0">
              <a:defRPr/>
            </a:pPr>
            <a:endParaRPr lang="es-ES" dirty="0">
              <a:solidFill>
                <a:srgbClr val="000000"/>
              </a:solidFill>
              <a:latin typeface="Arial"/>
              <a:ea typeface="Calibri" pitchFamily="34" charset="0"/>
            </a:endParaRPr>
          </a:p>
          <a:p>
            <a:pPr algn="just" defTabSz="914400">
              <a:defRPr/>
            </a:pPr>
            <a:r>
              <a:rPr lang="es-ES" b="1" dirty="0" smtClean="0">
                <a:solidFill>
                  <a:srgbClr val="000000"/>
                </a:solidFill>
                <a:latin typeface="Calibri"/>
              </a:rPr>
              <a:t>Fundamental </a:t>
            </a:r>
            <a:r>
              <a:rPr lang="es-ES" b="1" dirty="0">
                <a:solidFill>
                  <a:srgbClr val="000000"/>
                </a:solidFill>
                <a:latin typeface="Calibri"/>
              </a:rPr>
              <a:t>para comprobar la eficiencia fluvial en las funciones de transporte y clasificación de sedimentos. Junto a la verificación de la movilidad de los materiales del tramo, puede incluirse la evaluación del transporte sólido tanto en suspensión como de fondo. La verificación de la movilidad se basa en observación simple en campo de aspectos clave como la imbricación de cantos, el grado de acorazamiento, la posible presencia de películas de sedimento fino cubriendo al  grueso </a:t>
            </a:r>
            <a:r>
              <a:rPr lang="es-ES" b="1" i="1" dirty="0">
                <a:solidFill>
                  <a:srgbClr val="000000"/>
                </a:solidFill>
                <a:latin typeface="Calibri"/>
              </a:rPr>
              <a:t>(</a:t>
            </a:r>
            <a:r>
              <a:rPr lang="es-ES" b="1" i="1" dirty="0" err="1">
                <a:solidFill>
                  <a:srgbClr val="000000"/>
                </a:solidFill>
                <a:latin typeface="Calibri"/>
              </a:rPr>
              <a:t>embeddedness</a:t>
            </a:r>
            <a:r>
              <a:rPr lang="es-ES" b="1" i="1" dirty="0">
                <a:solidFill>
                  <a:srgbClr val="000000"/>
                </a:solidFill>
                <a:latin typeface="Calibri"/>
              </a:rPr>
              <a:t>),</a:t>
            </a:r>
            <a:r>
              <a:rPr lang="es-ES" b="1" dirty="0">
                <a:solidFill>
                  <a:srgbClr val="000000"/>
                </a:solidFill>
                <a:latin typeface="Calibri"/>
              </a:rPr>
              <a:t> así como la naturalidad de los depósitos, las huellas de nuevas aportaciones relacionándolas con crecidas recientes, la ausencia o no de obstáculos (vegetación, madera muerta, </a:t>
            </a:r>
            <a:r>
              <a:rPr lang="es-ES" b="1" dirty="0" err="1">
                <a:solidFill>
                  <a:srgbClr val="000000"/>
                </a:solidFill>
                <a:latin typeface="Calibri"/>
              </a:rPr>
              <a:t>antrópicos</a:t>
            </a:r>
            <a:r>
              <a:rPr lang="es-ES" b="1" dirty="0">
                <a:solidFill>
                  <a:srgbClr val="000000"/>
                </a:solidFill>
                <a:latin typeface="Calibri"/>
              </a:rPr>
              <a:t>), etc. En cursos en roca con escaso o nulo material aluvial debe centrarse el análisis en el transporte en suspensión</a:t>
            </a:r>
            <a:r>
              <a:rPr lang="es-ES" b="1" dirty="0" smtClean="0">
                <a:solidFill>
                  <a:srgbClr val="000000"/>
                </a:solidFill>
                <a:latin typeface="Calibri"/>
              </a:rPr>
              <a:t>.</a:t>
            </a:r>
            <a:endParaRPr lang="es-ES" b="1" dirty="0">
              <a:solidFill>
                <a:srgbClr val="000000"/>
              </a:solidFill>
              <a:latin typeface="Calibri"/>
            </a:endParaRPr>
          </a:p>
        </p:txBody>
      </p:sp>
      <p:pic>
        <p:nvPicPr>
          <p:cNvPr id="5" name="Picture 4" descr="Captura de pantalla 2015-10-04 a las 17.15.3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5303" y="0"/>
            <a:ext cx="3578697" cy="1726239"/>
          </a:xfrm>
          <a:prstGeom prst="rect">
            <a:avLst/>
          </a:prstGeom>
        </p:spPr>
      </p:pic>
      <p:sp>
        <p:nvSpPr>
          <p:cNvPr id="4" name="TextBox 3"/>
          <p:cNvSpPr txBox="1"/>
          <p:nvPr/>
        </p:nvSpPr>
        <p:spPr>
          <a:xfrm>
            <a:off x="5768804" y="0"/>
            <a:ext cx="1109040" cy="461665"/>
          </a:xfrm>
          <a:prstGeom prst="rect">
            <a:avLst/>
          </a:prstGeom>
          <a:noFill/>
        </p:spPr>
        <p:txBody>
          <a:bodyPr wrap="square" rtlCol="0">
            <a:spAutoFit/>
          </a:bodyPr>
          <a:lstStyle/>
          <a:p>
            <a:r>
              <a:rPr lang="es-ES_tradnl" sz="1200" dirty="0" smtClean="0">
                <a:solidFill>
                  <a:srgbClr val="FF0000"/>
                </a:solidFill>
              </a:rPr>
              <a:t>Protocolo MAGRAMA</a:t>
            </a:r>
            <a:endParaRPr lang="es-ES_tradnl" sz="1200" dirty="0">
              <a:solidFill>
                <a:srgbClr val="FF0000"/>
              </a:solidFill>
            </a:endParaRPr>
          </a:p>
        </p:txBody>
      </p:sp>
    </p:spTree>
    <p:extLst>
      <p:ext uri="{BB962C8B-B14F-4D97-AF65-F5344CB8AC3E}">
        <p14:creationId xmlns:p14="http://schemas.microsoft.com/office/powerpoint/2010/main" val="26206327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1 Imagen" descr="C:\Users\Usuario\Desktop\DOCENCIA Y DIVULGACIÓN\GEOGRAFIA FISICA APLICADA\tema 2. caracterización y estado sistemas fluviales\PRÁCTICAS CAMPO 10-11 Guarga y Herrera\Guarga y Abenilla oct.2010\IMG_122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112643" name="Picture 3" descr="D:\Pictures\Clases, Ejemplos y Prácticas campo\Figuras y ejemplos\acorazamiento.jpg"/>
          <p:cNvPicPr>
            <a:picLocks noChangeAspect="1" noChangeArrowheads="1"/>
          </p:cNvPicPr>
          <p:nvPr/>
        </p:nvPicPr>
        <p:blipFill>
          <a:blip r:embed="rId3" cstate="print"/>
          <a:srcRect/>
          <a:stretch>
            <a:fillRect/>
          </a:stretch>
        </p:blipFill>
        <p:spPr bwMode="auto">
          <a:xfrm>
            <a:off x="3924300" y="0"/>
            <a:ext cx="5192713" cy="2492375"/>
          </a:xfrm>
          <a:prstGeom prst="rect">
            <a:avLst/>
          </a:prstGeom>
          <a:noFill/>
          <a:ln w="9525">
            <a:noFill/>
            <a:miter lim="800000"/>
            <a:headEnd/>
            <a:tailEnd/>
          </a:ln>
        </p:spPr>
      </p:pic>
      <p:pic>
        <p:nvPicPr>
          <p:cNvPr id="3" name="Picture 2" descr="Captura de pantalla 2015-10-04 a las 17.15.19.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0"/>
            <a:ext cx="3479170" cy="1471720"/>
          </a:xfrm>
          <a:prstGeom prst="rect">
            <a:avLst/>
          </a:prstGeom>
        </p:spPr>
      </p:pic>
    </p:spTree>
    <p:extLst>
      <p:ext uri="{BB962C8B-B14F-4D97-AF65-F5344CB8AC3E}">
        <p14:creationId xmlns:p14="http://schemas.microsoft.com/office/powerpoint/2010/main" val="2672678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Pictures\VARIAS\Cárcavas Yebra\_MG_404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1973" y="880632"/>
            <a:ext cx="8424283" cy="57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5 Rectángulo"/>
          <p:cNvSpPr>
            <a:spLocks noChangeArrowheads="1"/>
          </p:cNvSpPr>
          <p:nvPr/>
        </p:nvSpPr>
        <p:spPr bwMode="auto">
          <a:xfrm>
            <a:off x="-17885" y="16879"/>
            <a:ext cx="91440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400" dirty="0"/>
              <a:t>Una </a:t>
            </a:r>
            <a:r>
              <a:rPr lang="es-ES" sz="2400" dirty="0" smtClean="0"/>
              <a:t>cárcava, un torrente, un barranco </a:t>
            </a:r>
            <a:r>
              <a:rPr lang="es-ES" sz="2400" dirty="0"/>
              <a:t>o</a:t>
            </a:r>
            <a:r>
              <a:rPr lang="es-ES" sz="2400" dirty="0" smtClean="0"/>
              <a:t> </a:t>
            </a:r>
            <a:r>
              <a:rPr lang="es-ES" sz="2400" dirty="0"/>
              <a:t>un gran río funcionan igual y tienen la misma función en el planeta. Se diferencian en el </a:t>
            </a:r>
            <a:r>
              <a:rPr lang="es-ES" sz="2400" dirty="0" smtClean="0"/>
              <a:t>tamaño.</a:t>
            </a:r>
            <a:endParaRPr lang="es-ES" sz="2400" dirty="0"/>
          </a:p>
        </p:txBody>
      </p:sp>
    </p:spTree>
    <p:extLst>
      <p:ext uri="{BB962C8B-B14F-4D97-AF65-F5344CB8AC3E}">
        <p14:creationId xmlns:p14="http://schemas.microsoft.com/office/powerpoint/2010/main" val="35266455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8313" y="0"/>
            <a:ext cx="8229600" cy="476250"/>
          </a:xfrm>
        </p:spPr>
        <p:txBody>
          <a:bodyPr>
            <a:normAutofit/>
          </a:bodyPr>
          <a:lstStyle/>
          <a:p>
            <a:r>
              <a:rPr lang="es-ES" sz="2400" b="1" dirty="0" smtClean="0">
                <a:latin typeface="Cambria" pitchFamily="18" charset="0"/>
              </a:rPr>
              <a:t>MENDARAZ (Río </a:t>
            </a:r>
            <a:r>
              <a:rPr lang="es-ES" sz="2400" b="1" dirty="0" err="1" smtClean="0">
                <a:latin typeface="Cambria" pitchFamily="18" charset="0"/>
              </a:rPr>
              <a:t>Urumea</a:t>
            </a:r>
            <a:r>
              <a:rPr lang="es-ES" sz="2400" b="1" dirty="0" smtClean="0">
                <a:latin typeface="Cambria" pitchFamily="18" charset="0"/>
              </a:rPr>
              <a:t>): </a:t>
            </a:r>
            <a:r>
              <a:rPr lang="es-ES" sz="2400" b="1" dirty="0">
                <a:latin typeface="Cambria" pitchFamily="18" charset="0"/>
              </a:rPr>
              <a:t>GRANULOMETRÍA CORAZA</a:t>
            </a:r>
            <a:endParaRPr lang="es-ES_tradnl" sz="2400" b="1" dirty="0">
              <a:latin typeface="Cambria" pitchFamily="18" charset="0"/>
            </a:endParaRPr>
          </a:p>
        </p:txBody>
      </p:sp>
      <p:sp>
        <p:nvSpPr>
          <p:cNvPr id="44035" name="Rectangle 3"/>
          <p:cNvSpPr>
            <a:spLocks noGrp="1" noChangeArrowheads="1"/>
          </p:cNvSpPr>
          <p:nvPr>
            <p:ph type="body" idx="1"/>
          </p:nvPr>
        </p:nvSpPr>
        <p:spPr/>
        <p:txBody>
          <a:bodyPr/>
          <a:lstStyle/>
          <a:p>
            <a:endParaRPr lang="es-ES_tradnl"/>
          </a:p>
        </p:txBody>
      </p:sp>
      <p:pic>
        <p:nvPicPr>
          <p:cNvPr id="44036" name="Picture 4" descr="Superficial_clas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87350"/>
            <a:ext cx="9144000" cy="6470650"/>
          </a:xfrm>
          <a:prstGeom prst="rect">
            <a:avLst/>
          </a:prstGeom>
          <a:noFill/>
        </p:spPr>
      </p:pic>
    </p:spTree>
    <p:extLst>
      <p:ext uri="{BB962C8B-B14F-4D97-AF65-F5344CB8AC3E}">
        <p14:creationId xmlns:p14="http://schemas.microsoft.com/office/powerpoint/2010/main" val="34830310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ChangeArrowheads="1"/>
          </p:cNvSpPr>
          <p:nvPr/>
        </p:nvSpPr>
        <p:spPr bwMode="auto">
          <a:xfrm>
            <a:off x="0" y="0"/>
            <a:ext cx="9144000" cy="2677656"/>
          </a:xfrm>
          <a:prstGeom prst="rect">
            <a:avLst/>
          </a:prstGeom>
          <a:noFill/>
          <a:ln w="9525">
            <a:noFill/>
            <a:miter lim="800000"/>
            <a:headEnd/>
            <a:tailEnd/>
          </a:ln>
          <a:effectLst/>
        </p:spPr>
        <p:txBody>
          <a:bodyPr anchor="ctr">
            <a:spAutoFit/>
          </a:bodyPr>
          <a:lstStyle/>
          <a:p>
            <a:pPr algn="ctr" defTabSz="914400" eaLnBrk="0" hangingPunct="0">
              <a:defRPr/>
            </a:pPr>
            <a:r>
              <a:rPr lang="es-ES" sz="2400" b="1" dirty="0">
                <a:solidFill>
                  <a:srgbClr val="000000"/>
                </a:solidFill>
                <a:latin typeface="Arial"/>
                <a:ea typeface="Calibri" pitchFamily="34" charset="0"/>
              </a:rPr>
              <a:t>Indicador </a:t>
            </a:r>
            <a:r>
              <a:rPr lang="es-ES" sz="2400" b="1" dirty="0">
                <a:solidFill>
                  <a:srgbClr val="000000"/>
                </a:solidFill>
                <a:latin typeface="Calibri"/>
              </a:rPr>
              <a:t>DINÁMICA VERTICAL</a:t>
            </a:r>
            <a:endParaRPr lang="es-ES" sz="2400" dirty="0">
              <a:solidFill>
                <a:srgbClr val="000000"/>
              </a:solidFill>
              <a:latin typeface="Arial"/>
            </a:endParaRPr>
          </a:p>
          <a:p>
            <a:pPr defTabSz="914400" eaLnBrk="0" hangingPunct="0">
              <a:defRPr/>
            </a:pPr>
            <a:endParaRPr lang="es-ES" dirty="0">
              <a:solidFill>
                <a:srgbClr val="000000"/>
              </a:solidFill>
              <a:latin typeface="Arial"/>
              <a:ea typeface="Calibri" pitchFamily="34" charset="0"/>
            </a:endParaRPr>
          </a:p>
          <a:p>
            <a:pPr algn="just" defTabSz="914400">
              <a:defRPr/>
            </a:pPr>
            <a:r>
              <a:rPr lang="es-ES" b="1" dirty="0">
                <a:solidFill>
                  <a:srgbClr val="000000"/>
                </a:solidFill>
                <a:latin typeface="Calibri"/>
              </a:rPr>
              <a:t>Se trata de evaluar por tramos y localmente los procesos de acreción y de incisión y el balance entre ambos. Además de identificar los procesos es necesario calcular su velocidad y sus tendencias. Para ello es necesario implantar testigos y un lapso temporal suficientemente largo, ya que son procesos más lentos que los de dinámica lateral. También pueden realizarse batimetrías periódicas. Igualmente es muy útil recurrir a cartografías topográficas antiguas comparando cotas con las </a:t>
            </a:r>
            <a:r>
              <a:rPr lang="es-ES" b="1" dirty="0" smtClean="0">
                <a:solidFill>
                  <a:srgbClr val="000000"/>
                </a:solidFill>
                <a:latin typeface="Calibri"/>
              </a:rPr>
              <a:t>actuales. Generalmente es un </a:t>
            </a:r>
            <a:r>
              <a:rPr lang="es-ES" b="1" dirty="0">
                <a:solidFill>
                  <a:srgbClr val="000000"/>
                </a:solidFill>
                <a:latin typeface="Calibri"/>
              </a:rPr>
              <a:t>indicador negativo, especialmente si los procesos son rápidos, lo cual suele ser síntoma de impactos graves actuales o pasados. </a:t>
            </a:r>
            <a:endParaRPr lang="es-ES" b="1" dirty="0">
              <a:solidFill>
                <a:srgbClr val="000000"/>
              </a:solidFill>
              <a:latin typeface="Arial"/>
            </a:endParaRPr>
          </a:p>
        </p:txBody>
      </p:sp>
      <p:grpSp>
        <p:nvGrpSpPr>
          <p:cNvPr id="2" name="2 Grupo"/>
          <p:cNvGrpSpPr/>
          <p:nvPr/>
        </p:nvGrpSpPr>
        <p:grpSpPr>
          <a:xfrm>
            <a:off x="827584" y="2564904"/>
            <a:ext cx="7740352" cy="4293096"/>
            <a:chOff x="0" y="260350"/>
            <a:chExt cx="9144000" cy="5600700"/>
          </a:xfrm>
        </p:grpSpPr>
        <p:pic>
          <p:nvPicPr>
            <p:cNvPr id="4" name="Picture 2"/>
            <p:cNvPicPr>
              <a:picLocks noChangeAspect="1" noChangeArrowheads="1"/>
            </p:cNvPicPr>
            <p:nvPr/>
          </p:nvPicPr>
          <p:blipFill>
            <a:blip r:embed="rId2" cstate="print"/>
            <a:srcRect/>
            <a:stretch>
              <a:fillRect/>
            </a:stretch>
          </p:blipFill>
          <p:spPr bwMode="auto">
            <a:xfrm>
              <a:off x="0" y="260350"/>
              <a:ext cx="9144000" cy="5600700"/>
            </a:xfrm>
            <a:prstGeom prst="rect">
              <a:avLst/>
            </a:prstGeom>
            <a:noFill/>
            <a:ln w="9525">
              <a:noFill/>
              <a:miter lim="800000"/>
              <a:headEnd/>
              <a:tailEnd/>
            </a:ln>
          </p:spPr>
        </p:pic>
        <p:sp>
          <p:nvSpPr>
            <p:cNvPr id="5" name="4 CuadroTexto"/>
            <p:cNvSpPr txBox="1">
              <a:spLocks noChangeArrowheads="1"/>
            </p:cNvSpPr>
            <p:nvPr/>
          </p:nvSpPr>
          <p:spPr bwMode="auto">
            <a:xfrm>
              <a:off x="7308850" y="1916113"/>
              <a:ext cx="1835150" cy="2678112"/>
            </a:xfrm>
            <a:prstGeom prst="rect">
              <a:avLst/>
            </a:prstGeom>
            <a:noFill/>
            <a:ln w="9525">
              <a:noFill/>
              <a:miter lim="800000"/>
              <a:headEnd/>
              <a:tailEnd/>
            </a:ln>
          </p:spPr>
          <p:txBody>
            <a:bodyPr>
              <a:spAutoFit/>
            </a:bodyPr>
            <a:lstStyle/>
            <a:p>
              <a:pPr defTabSz="914400"/>
              <a:r>
                <a:rPr lang="es-ES" sz="1400" dirty="0" err="1">
                  <a:solidFill>
                    <a:prstClr val="black"/>
                  </a:solidFill>
                  <a:latin typeface="Calibri"/>
                </a:rPr>
                <a:t>See</a:t>
              </a:r>
              <a:r>
                <a:rPr lang="es-ES" sz="1400" dirty="0">
                  <a:solidFill>
                    <a:prstClr val="black"/>
                  </a:solidFill>
                  <a:latin typeface="Calibri"/>
                </a:rPr>
                <a:t>: </a:t>
              </a:r>
              <a:r>
                <a:rPr lang="en-GB" sz="1400" dirty="0" err="1">
                  <a:solidFill>
                    <a:prstClr val="black"/>
                  </a:solidFill>
                  <a:latin typeface="Calibri"/>
                </a:rPr>
                <a:t>Martín</a:t>
              </a:r>
              <a:r>
                <a:rPr lang="en-GB" sz="1400" dirty="0">
                  <a:solidFill>
                    <a:prstClr val="black"/>
                  </a:solidFill>
                  <a:latin typeface="Calibri"/>
                </a:rPr>
                <a:t> Vide, J.P.; </a:t>
              </a:r>
              <a:r>
                <a:rPr lang="en-GB" sz="1400" dirty="0" err="1">
                  <a:solidFill>
                    <a:prstClr val="black"/>
                  </a:solidFill>
                  <a:latin typeface="Calibri"/>
                </a:rPr>
                <a:t>Ferrer</a:t>
              </a:r>
              <a:r>
                <a:rPr lang="en-GB" sz="1400" dirty="0">
                  <a:solidFill>
                    <a:prstClr val="black"/>
                  </a:solidFill>
                  <a:latin typeface="Calibri"/>
                </a:rPr>
                <a:t>, C. &amp; </a:t>
              </a:r>
              <a:r>
                <a:rPr lang="en-GB" sz="1400" dirty="0" err="1">
                  <a:solidFill>
                    <a:prstClr val="black"/>
                  </a:solidFill>
                  <a:latin typeface="Calibri"/>
                </a:rPr>
                <a:t>Ollero</a:t>
              </a:r>
              <a:r>
                <a:rPr lang="en-GB" sz="1400" dirty="0">
                  <a:solidFill>
                    <a:prstClr val="black"/>
                  </a:solidFill>
                  <a:latin typeface="Calibri"/>
                </a:rPr>
                <a:t>, A. (2010): Incision due to gravel mining: </a:t>
              </a:r>
              <a:r>
                <a:rPr lang="en-GB" sz="1400" dirty="0" err="1">
                  <a:solidFill>
                    <a:prstClr val="black"/>
                  </a:solidFill>
                  <a:latin typeface="Calibri"/>
                </a:rPr>
                <a:t>modeling</a:t>
              </a:r>
              <a:r>
                <a:rPr lang="en-GB" sz="1400" dirty="0">
                  <a:solidFill>
                    <a:prstClr val="black"/>
                  </a:solidFill>
                  <a:latin typeface="Calibri"/>
                </a:rPr>
                <a:t> a case study from the </a:t>
              </a:r>
              <a:r>
                <a:rPr lang="en-GB" sz="1400" dirty="0" err="1">
                  <a:solidFill>
                    <a:prstClr val="black"/>
                  </a:solidFill>
                  <a:latin typeface="Calibri"/>
                </a:rPr>
                <a:t>Gállego</a:t>
              </a:r>
              <a:r>
                <a:rPr lang="en-GB" sz="1400" dirty="0">
                  <a:solidFill>
                    <a:prstClr val="black"/>
                  </a:solidFill>
                  <a:latin typeface="Calibri"/>
                </a:rPr>
                <a:t> River, Spain. </a:t>
              </a:r>
              <a:r>
                <a:rPr lang="es-ES" sz="1400" i="1" dirty="0" err="1">
                  <a:solidFill>
                    <a:prstClr val="black"/>
                  </a:solidFill>
                  <a:latin typeface="Calibri"/>
                </a:rPr>
                <a:t>Geomorphology</a:t>
              </a:r>
              <a:r>
                <a:rPr lang="es-ES" sz="1400" i="1" dirty="0">
                  <a:solidFill>
                    <a:prstClr val="black"/>
                  </a:solidFill>
                  <a:latin typeface="Calibri"/>
                </a:rPr>
                <a:t>,</a:t>
              </a:r>
              <a:r>
                <a:rPr lang="es-ES" sz="1400" dirty="0">
                  <a:solidFill>
                    <a:prstClr val="black"/>
                  </a:solidFill>
                  <a:latin typeface="Calibri"/>
                </a:rPr>
                <a:t> 117: 261-271. </a:t>
              </a:r>
            </a:p>
            <a:p>
              <a:pPr defTabSz="914400"/>
              <a:endParaRPr lang="es-ES" sz="1400" dirty="0">
                <a:solidFill>
                  <a:prstClr val="black"/>
                </a:solidFill>
                <a:latin typeface="Calibri"/>
              </a:endParaRPr>
            </a:p>
          </p:txBody>
        </p:sp>
      </p:grpSp>
    </p:spTree>
    <p:extLst>
      <p:ext uri="{BB962C8B-B14F-4D97-AF65-F5344CB8AC3E}">
        <p14:creationId xmlns:p14="http://schemas.microsoft.com/office/powerpoint/2010/main" val="13439707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Pictures\Clases, Ejemplos y Prácticas campo\Elena\Oj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132856"/>
            <a:ext cx="9144000" cy="4464496"/>
          </a:xfrm>
          <a:prstGeom prst="rect">
            <a:avLst/>
          </a:prstGeom>
          <a:noFill/>
          <a:ln w="9525">
            <a:noFill/>
            <a:miter lim="800000"/>
            <a:headEnd/>
            <a:tailEnd/>
          </a:ln>
        </p:spPr>
      </p:pic>
      <p:sp>
        <p:nvSpPr>
          <p:cNvPr id="106497" name="Rectangle 1"/>
          <p:cNvSpPr>
            <a:spLocks noChangeArrowheads="1"/>
          </p:cNvSpPr>
          <p:nvPr/>
        </p:nvSpPr>
        <p:spPr bwMode="auto">
          <a:xfrm>
            <a:off x="0" y="0"/>
            <a:ext cx="9144000" cy="2123658"/>
          </a:xfrm>
          <a:prstGeom prst="rect">
            <a:avLst/>
          </a:prstGeom>
          <a:noFill/>
          <a:ln w="9525">
            <a:noFill/>
            <a:miter lim="800000"/>
            <a:headEnd/>
            <a:tailEnd/>
          </a:ln>
          <a:effectLst/>
        </p:spPr>
        <p:txBody>
          <a:bodyPr anchor="ctr">
            <a:spAutoFit/>
          </a:bodyPr>
          <a:lstStyle/>
          <a:p>
            <a:pPr algn="ctr" defTabSz="914400" eaLnBrk="0" hangingPunct="0">
              <a:defRPr/>
            </a:pPr>
            <a:r>
              <a:rPr lang="es-ES" sz="2400" b="1" dirty="0">
                <a:solidFill>
                  <a:srgbClr val="000000"/>
                </a:solidFill>
                <a:latin typeface="Arial"/>
                <a:ea typeface="Calibri" pitchFamily="34" charset="0"/>
              </a:rPr>
              <a:t>Indicador </a:t>
            </a:r>
            <a:r>
              <a:rPr lang="es-ES" sz="2400" b="1" dirty="0">
                <a:solidFill>
                  <a:srgbClr val="000000"/>
                </a:solidFill>
                <a:latin typeface="Calibri"/>
              </a:rPr>
              <a:t>PENDIENTE Y ESTRUCTURA LONGITUDINAL</a:t>
            </a:r>
            <a:endParaRPr lang="es-ES" sz="2400" dirty="0">
              <a:solidFill>
                <a:srgbClr val="000000"/>
              </a:solidFill>
              <a:latin typeface="Arial"/>
            </a:endParaRPr>
          </a:p>
          <a:p>
            <a:pPr defTabSz="914400" eaLnBrk="0" hangingPunct="0">
              <a:defRPr/>
            </a:pPr>
            <a:endParaRPr lang="es-ES" dirty="0">
              <a:solidFill>
                <a:srgbClr val="000000"/>
              </a:solidFill>
              <a:latin typeface="Arial"/>
              <a:ea typeface="Calibri" pitchFamily="34" charset="0"/>
            </a:endParaRPr>
          </a:p>
          <a:p>
            <a:pPr algn="just" defTabSz="914400">
              <a:defRPr/>
            </a:pPr>
            <a:r>
              <a:rPr lang="es-ES" b="1" dirty="0">
                <a:solidFill>
                  <a:srgbClr val="000000"/>
                </a:solidFill>
                <a:latin typeface="Calibri"/>
              </a:rPr>
              <a:t>La pendiente local </a:t>
            </a:r>
            <a:r>
              <a:rPr lang="es-ES" b="1" dirty="0" smtClean="0">
                <a:solidFill>
                  <a:srgbClr val="000000"/>
                </a:solidFill>
                <a:latin typeface="Calibri"/>
              </a:rPr>
              <a:t>influye </a:t>
            </a:r>
            <a:r>
              <a:rPr lang="es-ES" b="1" dirty="0">
                <a:solidFill>
                  <a:srgbClr val="000000"/>
                </a:solidFill>
                <a:latin typeface="Calibri"/>
              </a:rPr>
              <a:t>en todos los procesos e interviene en otros indicadores como el caudal </a:t>
            </a:r>
            <a:r>
              <a:rPr lang="es-ES" b="1" dirty="0" err="1">
                <a:solidFill>
                  <a:srgbClr val="000000"/>
                </a:solidFill>
                <a:latin typeface="Calibri"/>
              </a:rPr>
              <a:t>geomórfico</a:t>
            </a:r>
            <a:r>
              <a:rPr lang="es-ES" b="1" dirty="0">
                <a:solidFill>
                  <a:srgbClr val="000000"/>
                </a:solidFill>
                <a:latin typeface="Calibri"/>
              </a:rPr>
              <a:t> o la potencia específica. Además de medir la pendiente es necesario analizar la estructura longitudinal del fondo del cauce (secuencias o facies: salto-poza, resalte-remanso, lecho plano, estratificación del sustrato rocoso, etc.), aspecto también clave que se integra con los indicadores precedentes de dinámica vertical y lateral. </a:t>
            </a:r>
            <a:endParaRPr lang="es-ES" b="1" dirty="0">
              <a:solidFill>
                <a:srgbClr val="000000"/>
              </a:solidFill>
              <a:latin typeface="Arial"/>
            </a:endParaRPr>
          </a:p>
        </p:txBody>
      </p:sp>
      <p:pic>
        <p:nvPicPr>
          <p:cNvPr id="4" name="Picture 2" descr="D:\Pictures\Clases, Ejemplos y Prácticas campo\Figuras y ejemplos\Rosgen 1\fig3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454170"/>
            <a:ext cx="3563888" cy="3403830"/>
          </a:xfrm>
          <a:prstGeom prst="rect">
            <a:avLst/>
          </a:prstGeom>
          <a:noFill/>
          <a:ln w="9525">
            <a:noFill/>
            <a:miter lim="800000"/>
            <a:headEnd/>
            <a:tailEnd/>
          </a:ln>
        </p:spPr>
      </p:pic>
    </p:spTree>
    <p:extLst>
      <p:ext uri="{BB962C8B-B14F-4D97-AF65-F5344CB8AC3E}">
        <p14:creationId xmlns:p14="http://schemas.microsoft.com/office/powerpoint/2010/main" val="8274750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ChangeArrowheads="1"/>
          </p:cNvSpPr>
          <p:nvPr/>
        </p:nvSpPr>
        <p:spPr bwMode="auto">
          <a:xfrm>
            <a:off x="0" y="276959"/>
            <a:ext cx="9144000" cy="5724644"/>
          </a:xfrm>
          <a:prstGeom prst="rect">
            <a:avLst/>
          </a:prstGeom>
          <a:noFill/>
          <a:ln w="9525">
            <a:noFill/>
            <a:miter lim="800000"/>
            <a:headEnd/>
            <a:tailEnd/>
          </a:ln>
          <a:effectLst/>
        </p:spPr>
        <p:txBody>
          <a:bodyPr anchor="ctr">
            <a:spAutoFit/>
          </a:bodyPr>
          <a:lstStyle/>
          <a:p>
            <a:pPr algn="ctr" defTabSz="914400" eaLnBrk="0" hangingPunct="0">
              <a:defRPr/>
            </a:pPr>
            <a:r>
              <a:rPr lang="es-ES" sz="2400" b="1" dirty="0">
                <a:solidFill>
                  <a:srgbClr val="000000"/>
                </a:solidFill>
                <a:latin typeface="Arial"/>
                <a:ea typeface="Calibri" pitchFamily="34" charset="0"/>
              </a:rPr>
              <a:t>Indicador </a:t>
            </a:r>
            <a:r>
              <a:rPr lang="es-ES" sz="2400" b="1" dirty="0">
                <a:solidFill>
                  <a:srgbClr val="000000"/>
                </a:solidFill>
                <a:latin typeface="Calibri"/>
              </a:rPr>
              <a:t>SECCIÓN Y ESTRUCTURA TRANSVERSAL</a:t>
            </a:r>
            <a:endParaRPr lang="es-ES" sz="2400" dirty="0">
              <a:solidFill>
                <a:srgbClr val="000000"/>
              </a:solidFill>
              <a:latin typeface="Arial"/>
            </a:endParaRPr>
          </a:p>
          <a:p>
            <a:pPr defTabSz="914400" eaLnBrk="0" hangingPunct="0">
              <a:defRPr/>
            </a:pPr>
            <a:endParaRPr lang="es-ES" dirty="0">
              <a:solidFill>
                <a:srgbClr val="000000"/>
              </a:solidFill>
              <a:latin typeface="Arial"/>
              <a:ea typeface="Calibri" pitchFamily="34" charset="0"/>
            </a:endParaRPr>
          </a:p>
          <a:p>
            <a:pPr algn="just" defTabSz="914400">
              <a:defRPr/>
            </a:pPr>
            <a:r>
              <a:rPr lang="es-ES" dirty="0">
                <a:solidFill>
                  <a:srgbClr val="000000"/>
                </a:solidFill>
                <a:latin typeface="Calibri"/>
              </a:rPr>
              <a:t>Incluye la sección </a:t>
            </a:r>
            <a:r>
              <a:rPr lang="es-ES" i="1" dirty="0" err="1">
                <a:solidFill>
                  <a:srgbClr val="000000"/>
                </a:solidFill>
                <a:latin typeface="Calibri"/>
              </a:rPr>
              <a:t>bankfull</a:t>
            </a:r>
            <a:r>
              <a:rPr lang="es-ES" dirty="0">
                <a:solidFill>
                  <a:srgbClr val="000000"/>
                </a:solidFill>
                <a:latin typeface="Calibri"/>
              </a:rPr>
              <a:t> de detalle así como su prolongación a través de toda la llanura de inundación analizando todas las unidades </a:t>
            </a:r>
            <a:r>
              <a:rPr lang="es-ES" dirty="0" err="1">
                <a:solidFill>
                  <a:srgbClr val="000000"/>
                </a:solidFill>
                <a:latin typeface="Calibri"/>
              </a:rPr>
              <a:t>geomórficas</a:t>
            </a:r>
            <a:r>
              <a:rPr lang="es-ES" dirty="0">
                <a:solidFill>
                  <a:srgbClr val="000000"/>
                </a:solidFill>
                <a:latin typeface="Calibri"/>
              </a:rPr>
              <a:t> en ríos complejos. El primer paso consiste en la observación de los límites de </a:t>
            </a:r>
            <a:r>
              <a:rPr lang="es-ES" i="1" dirty="0" err="1">
                <a:solidFill>
                  <a:srgbClr val="000000"/>
                </a:solidFill>
                <a:latin typeface="Calibri"/>
              </a:rPr>
              <a:t>bankfull</a:t>
            </a:r>
            <a:r>
              <a:rPr lang="es-ES" dirty="0">
                <a:solidFill>
                  <a:srgbClr val="000000"/>
                </a:solidFill>
                <a:latin typeface="Calibri"/>
              </a:rPr>
              <a:t>, que si están bien marcados pueden constituir un indicador de correcta funcionalidad hidrológica. </a:t>
            </a:r>
            <a:r>
              <a:rPr lang="es-ES" b="1" dirty="0" smtClean="0">
                <a:solidFill>
                  <a:srgbClr val="000000"/>
                </a:solidFill>
                <a:latin typeface="Calibri"/>
              </a:rPr>
              <a:t>El </a:t>
            </a:r>
            <a:r>
              <a:rPr lang="es-ES" b="1" dirty="0">
                <a:solidFill>
                  <a:srgbClr val="000000"/>
                </a:solidFill>
                <a:latin typeface="Calibri"/>
              </a:rPr>
              <a:t>estudio de todas las </a:t>
            </a:r>
            <a:r>
              <a:rPr lang="es-ES" b="1" dirty="0" err="1">
                <a:solidFill>
                  <a:srgbClr val="000000"/>
                </a:solidFill>
                <a:latin typeface="Calibri"/>
              </a:rPr>
              <a:t>geoformas</a:t>
            </a:r>
            <a:r>
              <a:rPr lang="es-ES" b="1" dirty="0">
                <a:solidFill>
                  <a:srgbClr val="000000"/>
                </a:solidFill>
                <a:latin typeface="Calibri"/>
              </a:rPr>
              <a:t> externas al cauce menor, observando sus características, naturalidad y evolución aporta una gran información sobre el funcionamiento del sistema fluvial, su evolución y su estado o condición actual. </a:t>
            </a:r>
            <a:r>
              <a:rPr lang="es-ES" dirty="0">
                <a:solidFill>
                  <a:srgbClr val="000000"/>
                </a:solidFill>
                <a:latin typeface="Calibri"/>
              </a:rPr>
              <a:t>Es por tanto un indicador de funcionalidad en todos sus aspectos </a:t>
            </a:r>
            <a:r>
              <a:rPr lang="es-ES_tradnl" dirty="0">
                <a:solidFill>
                  <a:srgbClr val="000000"/>
                </a:solidFill>
                <a:latin typeface="Calibri"/>
              </a:rPr>
              <a:t>(transporte, modelado, clasificación, regulación)</a:t>
            </a:r>
            <a:r>
              <a:rPr lang="es-ES" dirty="0">
                <a:solidFill>
                  <a:srgbClr val="000000"/>
                </a:solidFill>
                <a:latin typeface="Calibri"/>
              </a:rPr>
              <a:t>, de naturalidad, complejidad y </a:t>
            </a:r>
            <a:r>
              <a:rPr lang="es-ES" dirty="0" err="1">
                <a:solidFill>
                  <a:srgbClr val="000000"/>
                </a:solidFill>
                <a:latin typeface="Calibri"/>
              </a:rPr>
              <a:t>geodiversidad</a:t>
            </a:r>
            <a:r>
              <a:rPr lang="es-ES" dirty="0">
                <a:solidFill>
                  <a:srgbClr val="000000"/>
                </a:solidFill>
                <a:latin typeface="Calibri"/>
              </a:rPr>
              <a:t>, de dinámica y de conectividad lateral entre todas las unidades hasta las propias vertientes que delimitan el valle.</a:t>
            </a:r>
          </a:p>
          <a:p>
            <a:pPr defTabSz="914400">
              <a:defRPr/>
            </a:pPr>
            <a:endParaRPr lang="es-ES" dirty="0">
              <a:solidFill>
                <a:srgbClr val="000000"/>
              </a:solidFill>
              <a:latin typeface="Calibri"/>
            </a:endParaRPr>
          </a:p>
          <a:p>
            <a:pPr algn="just" defTabSz="914400">
              <a:defRPr/>
            </a:pPr>
            <a:r>
              <a:rPr lang="es-ES" dirty="0">
                <a:solidFill>
                  <a:srgbClr val="000000"/>
                </a:solidFill>
                <a:latin typeface="Calibri"/>
              </a:rPr>
              <a:t>Las mediciones deben ser frecuentes para detectar cambios y las secciones con la mayor densidad posible sobre el territorio para identificar todas las unidades </a:t>
            </a:r>
            <a:r>
              <a:rPr lang="es-ES" dirty="0" err="1">
                <a:solidFill>
                  <a:srgbClr val="000000"/>
                </a:solidFill>
                <a:latin typeface="Calibri"/>
              </a:rPr>
              <a:t>geomórficas</a:t>
            </a:r>
            <a:r>
              <a:rPr lang="es-ES" dirty="0">
                <a:solidFill>
                  <a:srgbClr val="000000"/>
                </a:solidFill>
                <a:latin typeface="Calibri"/>
              </a:rPr>
              <a:t> y </a:t>
            </a:r>
            <a:r>
              <a:rPr lang="es-ES" dirty="0" err="1">
                <a:solidFill>
                  <a:srgbClr val="000000"/>
                </a:solidFill>
                <a:latin typeface="Calibri"/>
              </a:rPr>
              <a:t>microformas</a:t>
            </a:r>
            <a:r>
              <a:rPr lang="es-ES" dirty="0">
                <a:solidFill>
                  <a:srgbClr val="000000"/>
                </a:solidFill>
                <a:latin typeface="Calibri"/>
              </a:rPr>
              <a:t>. Debe procederse también a representación con cartografía geomorfológica de detalle. Este indicador debe incluir un parámetro de gran expresividad y utilidad para la comparación entre casos: la </a:t>
            </a:r>
            <a:r>
              <a:rPr lang="es-ES" b="1" dirty="0">
                <a:solidFill>
                  <a:srgbClr val="000000"/>
                </a:solidFill>
                <a:latin typeface="Calibri"/>
              </a:rPr>
              <a:t>relación anchura/profundidad</a:t>
            </a:r>
            <a:r>
              <a:rPr lang="es-ES" dirty="0">
                <a:solidFill>
                  <a:srgbClr val="000000"/>
                </a:solidFill>
                <a:latin typeface="Calibri"/>
              </a:rPr>
              <a:t>, tanto dentro de </a:t>
            </a:r>
            <a:r>
              <a:rPr lang="es-ES" i="1" dirty="0" err="1">
                <a:solidFill>
                  <a:srgbClr val="000000"/>
                </a:solidFill>
                <a:latin typeface="Calibri"/>
              </a:rPr>
              <a:t>bankfull</a:t>
            </a:r>
            <a:r>
              <a:rPr lang="es-ES" i="1" dirty="0">
                <a:solidFill>
                  <a:srgbClr val="000000"/>
                </a:solidFill>
                <a:latin typeface="Calibri"/>
              </a:rPr>
              <a:t> </a:t>
            </a:r>
            <a:r>
              <a:rPr lang="es-ES" dirty="0">
                <a:solidFill>
                  <a:srgbClr val="000000"/>
                </a:solidFill>
                <a:latin typeface="Calibri"/>
              </a:rPr>
              <a:t>como en la totalidad del fondo del valle, en cuyo caso puede sustituirse por la </a:t>
            </a:r>
            <a:r>
              <a:rPr lang="es-ES" b="1" dirty="0">
                <a:solidFill>
                  <a:srgbClr val="000000"/>
                </a:solidFill>
                <a:latin typeface="Calibri"/>
              </a:rPr>
              <a:t>ratio de encajamiento anchura valle / anchura cauce.</a:t>
            </a:r>
            <a:endParaRPr lang="es-ES" b="1" dirty="0">
              <a:solidFill>
                <a:srgbClr val="000000"/>
              </a:solidFill>
              <a:latin typeface="Arial"/>
            </a:endParaRPr>
          </a:p>
        </p:txBody>
      </p:sp>
    </p:spTree>
    <p:extLst>
      <p:ext uri="{BB962C8B-B14F-4D97-AF65-F5344CB8AC3E}">
        <p14:creationId xmlns:p14="http://schemas.microsoft.com/office/powerpoint/2010/main" val="9972616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1 Imagen" descr="P511000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859338" cy="6858000"/>
          </a:xfrm>
          <a:prstGeom prst="rect">
            <a:avLst/>
          </a:prstGeom>
          <a:noFill/>
          <a:ln w="9525">
            <a:noFill/>
            <a:miter lim="800000"/>
            <a:headEnd/>
            <a:tailEnd/>
          </a:ln>
        </p:spPr>
      </p:pic>
      <p:pic>
        <p:nvPicPr>
          <p:cNvPr id="120835" name="2 Imagen"/>
          <p:cNvPicPr>
            <a:picLocks noChangeAspect="1" noChangeArrowheads="1"/>
          </p:cNvPicPr>
          <p:nvPr/>
        </p:nvPicPr>
        <p:blipFill>
          <a:blip r:embed="rId3" cstate="print"/>
          <a:srcRect/>
          <a:stretch>
            <a:fillRect/>
          </a:stretch>
        </p:blipFill>
        <p:spPr bwMode="auto">
          <a:xfrm>
            <a:off x="4787900" y="4365625"/>
            <a:ext cx="4356100" cy="1916113"/>
          </a:xfrm>
          <a:prstGeom prst="rect">
            <a:avLst/>
          </a:prstGeom>
          <a:noFill/>
          <a:ln w="9525">
            <a:noFill/>
            <a:miter lim="800000"/>
            <a:headEnd/>
            <a:tailEnd/>
          </a:ln>
        </p:spPr>
      </p:pic>
      <p:pic>
        <p:nvPicPr>
          <p:cNvPr id="120836" name="Picture 2" descr="D:\Pictures\Clases, Ejemplos y Prácticas campo\Ena y San Martín 09\prácticas 09 00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9338" y="549275"/>
            <a:ext cx="4284662" cy="2855913"/>
          </a:xfrm>
          <a:prstGeom prst="rect">
            <a:avLst/>
          </a:prstGeom>
          <a:noFill/>
          <a:ln w="9525">
            <a:noFill/>
            <a:miter lim="800000"/>
            <a:headEnd/>
            <a:tailEnd/>
          </a:ln>
        </p:spPr>
      </p:pic>
    </p:spTree>
    <p:extLst>
      <p:ext uri="{BB962C8B-B14F-4D97-AF65-F5344CB8AC3E}">
        <p14:creationId xmlns:p14="http://schemas.microsoft.com/office/powerpoint/2010/main" val="19517415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p:cNvSpPr>
            <a:spLocks noGrp="1" noChangeArrowheads="1"/>
          </p:cNvSpPr>
          <p:nvPr>
            <p:ph type="title"/>
          </p:nvPr>
        </p:nvSpPr>
        <p:spPr>
          <a:xfrm>
            <a:off x="0" y="1"/>
            <a:ext cx="9144000" cy="548680"/>
          </a:xfrm>
        </p:spPr>
        <p:txBody>
          <a:bodyPr>
            <a:normAutofit/>
          </a:bodyPr>
          <a:lstStyle/>
          <a:p>
            <a:r>
              <a:rPr lang="es-ES" sz="2400" b="1" dirty="0" smtClean="0">
                <a:latin typeface="Cambria" pitchFamily="18" charset="0"/>
              </a:rPr>
              <a:t>MENDARAZ - CAMBIOS </a:t>
            </a:r>
            <a:r>
              <a:rPr lang="es-ES" sz="2400" b="1" dirty="0">
                <a:latin typeface="Cambria" pitchFamily="18" charset="0"/>
              </a:rPr>
              <a:t>EN EL </a:t>
            </a:r>
            <a:r>
              <a:rPr lang="es-ES" sz="2400" b="1" dirty="0" smtClean="0">
                <a:latin typeface="Cambria" pitchFamily="18" charset="0"/>
              </a:rPr>
              <a:t>CAUCE- </a:t>
            </a:r>
            <a:r>
              <a:rPr lang="es-ES_tradnl" sz="2400" b="1" dirty="0" smtClean="0">
                <a:solidFill>
                  <a:schemeClr val="tx1"/>
                </a:solidFill>
                <a:latin typeface="Cambria" pitchFamily="18" charset="0"/>
              </a:rPr>
              <a:t>PERFIL </a:t>
            </a:r>
            <a:r>
              <a:rPr lang="es-ES_tradnl" sz="2400" b="1" dirty="0">
                <a:solidFill>
                  <a:schemeClr val="tx1"/>
                </a:solidFill>
                <a:latin typeface="Cambria" pitchFamily="18" charset="0"/>
              </a:rPr>
              <a:t>12 – BARRA 4</a:t>
            </a:r>
            <a:endParaRPr lang="es-ES" sz="2400" b="1" dirty="0">
              <a:solidFill>
                <a:schemeClr val="tx1"/>
              </a:solidFill>
              <a:latin typeface="Cambria" pitchFamily="18" charset="0"/>
            </a:endParaRPr>
          </a:p>
        </p:txBody>
      </p:sp>
      <p:pic>
        <p:nvPicPr>
          <p:cNvPr id="33809" name="Imagen 7" descr="I:\DAVID\EMPRESA\Proyectos y trabajos\2011\04_2011_AzudMendaraz\fotos\1y2deAgosto\Vane_Urumea_Agosto\barra1\DSC_000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59338" y="476672"/>
            <a:ext cx="4284662" cy="2867025"/>
          </a:xfrm>
          <a:prstGeom prst="rect">
            <a:avLst/>
          </a:prstGeom>
          <a:noFill/>
          <a:ln w="9525">
            <a:noFill/>
            <a:miter lim="800000"/>
            <a:headEnd/>
            <a:tailEnd/>
          </a:ln>
        </p:spPr>
      </p:pic>
      <p:pic>
        <p:nvPicPr>
          <p:cNvPr id="33810" name="Imagen 6" descr="I:\DAVID\EMPRESA\Proyectos y trabajos\2011\04_2011_AzudMendaraz\fotos\4y5 deMayo\Vane04_05_05_11\Barra 4\Granulometria_alejada.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76672"/>
            <a:ext cx="3819525" cy="2868613"/>
          </a:xfrm>
          <a:prstGeom prst="rect">
            <a:avLst/>
          </a:prstGeom>
          <a:noFill/>
          <a:ln w="9525">
            <a:noFill/>
            <a:miter lim="800000"/>
            <a:headEnd/>
            <a:tailEnd/>
          </a:ln>
        </p:spPr>
      </p:pic>
      <p:pic>
        <p:nvPicPr>
          <p:cNvPr id="33812" name="0 Image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501008"/>
            <a:ext cx="4481162" cy="3356992"/>
          </a:xfrm>
          <a:prstGeom prst="rect">
            <a:avLst/>
          </a:prstGeom>
          <a:noFill/>
          <a:ln w="9525">
            <a:noFill/>
            <a:miter lim="800000"/>
            <a:headEnd/>
            <a:tailEnd/>
          </a:ln>
        </p:spPr>
      </p:pic>
      <p:grpSp>
        <p:nvGrpSpPr>
          <p:cNvPr id="2" name="Group 19"/>
          <p:cNvGrpSpPr>
            <a:grpSpLocks/>
          </p:cNvGrpSpPr>
          <p:nvPr/>
        </p:nvGrpSpPr>
        <p:grpSpPr bwMode="auto">
          <a:xfrm>
            <a:off x="4499992" y="3644791"/>
            <a:ext cx="4644008" cy="2852936"/>
            <a:chOff x="930" y="392"/>
            <a:chExt cx="3902" cy="2146"/>
          </a:xfrm>
        </p:grpSpPr>
        <p:graphicFrame>
          <p:nvGraphicFramePr>
            <p:cNvPr id="33805" name="Object 13"/>
            <p:cNvGraphicFramePr>
              <a:graphicFrameLocks noChangeAspect="1"/>
            </p:cNvGraphicFramePr>
            <p:nvPr/>
          </p:nvGraphicFramePr>
          <p:xfrm>
            <a:off x="930" y="392"/>
            <a:ext cx="3902" cy="2146"/>
          </p:xfrm>
          <a:graphic>
            <a:graphicData uri="http://schemas.openxmlformats.org/presentationml/2006/ole">
              <mc:AlternateContent xmlns:mc="http://schemas.openxmlformats.org/markup-compatibility/2006">
                <mc:Choice xmlns:v="urn:schemas-microsoft-com:vml" Requires="v">
                  <p:oleObj spid="_x0000_s1040" name="Worksheet" r:id="rId7" imgW="7216140" imgH="3962400" progId="Excel.Sheet.8">
                    <p:embed/>
                  </p:oleObj>
                </mc:Choice>
                <mc:Fallback>
                  <p:oleObj name="Worksheet" r:id="rId7" imgW="7216140" imgH="3962400" progId="Excel.Sheet.8">
                    <p:embed/>
                    <p:pic>
                      <p:nvPicPr>
                        <p:cNvPr id="0" name=""/>
                        <p:cNvPicPr>
                          <a:picLocks noRot="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 y="392"/>
                          <a:ext cx="3902" cy="214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Lst>
                      </p:spPr>
                    </p:pic>
                  </p:oleObj>
                </mc:Fallback>
              </mc:AlternateContent>
            </a:graphicData>
          </a:graphic>
        </p:graphicFrame>
        <p:sp>
          <p:nvSpPr>
            <p:cNvPr id="33807" name="Text Box 15"/>
            <p:cNvSpPr txBox="1">
              <a:spLocks noChangeArrowheads="1"/>
            </p:cNvSpPr>
            <p:nvPr/>
          </p:nvSpPr>
          <p:spPr bwMode="auto">
            <a:xfrm>
              <a:off x="3969" y="709"/>
              <a:ext cx="816" cy="143"/>
            </a:xfrm>
            <a:prstGeom prst="rect">
              <a:avLst/>
            </a:prstGeom>
            <a:noFill/>
            <a:ln w="9525">
              <a:noFill/>
              <a:miter lim="800000"/>
              <a:headEnd/>
              <a:tailEnd/>
            </a:ln>
          </p:spPr>
          <p:txBody>
            <a:bodyPr/>
            <a:lstStyle/>
            <a:p>
              <a:pPr defTabSz="914400"/>
              <a:r>
                <a:rPr lang="es-ES" sz="1100" b="1">
                  <a:solidFill>
                    <a:prstClr val="black"/>
                  </a:solidFill>
                  <a:latin typeface="Calibri"/>
                </a:rPr>
                <a:t>Margen derecha</a:t>
              </a:r>
            </a:p>
          </p:txBody>
        </p:sp>
        <p:sp>
          <p:nvSpPr>
            <p:cNvPr id="33806" name="Text Box 14"/>
            <p:cNvSpPr txBox="1">
              <a:spLocks noChangeArrowheads="1"/>
            </p:cNvSpPr>
            <p:nvPr/>
          </p:nvSpPr>
          <p:spPr bwMode="auto">
            <a:xfrm>
              <a:off x="1292" y="709"/>
              <a:ext cx="862" cy="136"/>
            </a:xfrm>
            <a:prstGeom prst="rect">
              <a:avLst/>
            </a:prstGeom>
            <a:noFill/>
            <a:ln w="9525">
              <a:noFill/>
              <a:miter lim="800000"/>
              <a:headEnd/>
              <a:tailEnd/>
            </a:ln>
          </p:spPr>
          <p:txBody>
            <a:bodyPr/>
            <a:lstStyle/>
            <a:p>
              <a:pPr defTabSz="914400"/>
              <a:r>
                <a:rPr lang="es-ES" sz="1100" b="1">
                  <a:solidFill>
                    <a:prstClr val="black"/>
                  </a:solidFill>
                  <a:latin typeface="Calibri"/>
                </a:rPr>
                <a:t>Margen izquierda</a:t>
              </a:r>
            </a:p>
          </p:txBody>
        </p:sp>
      </p:grpSp>
    </p:spTree>
    <p:extLst>
      <p:ext uri="{BB962C8B-B14F-4D97-AF65-F5344CB8AC3E}">
        <p14:creationId xmlns:p14="http://schemas.microsoft.com/office/powerpoint/2010/main" val="38532896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Pictures\CRECIDAS Y RIESGOS\08 Pirineos\Crecidas Pirineo oct.05\PA29008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6497" name="Rectangle 1"/>
          <p:cNvSpPr>
            <a:spLocks noChangeArrowheads="1"/>
          </p:cNvSpPr>
          <p:nvPr/>
        </p:nvSpPr>
        <p:spPr bwMode="auto">
          <a:xfrm>
            <a:off x="0" y="3933056"/>
            <a:ext cx="7092280" cy="2400657"/>
          </a:xfrm>
          <a:prstGeom prst="rect">
            <a:avLst/>
          </a:prstGeom>
          <a:noFill/>
          <a:ln w="9525">
            <a:noFill/>
            <a:miter lim="800000"/>
            <a:headEnd/>
            <a:tailEnd/>
          </a:ln>
          <a:effectLst/>
        </p:spPr>
        <p:txBody>
          <a:bodyPr wrap="square" anchor="ctr">
            <a:spAutoFit/>
          </a:bodyPr>
          <a:lstStyle/>
          <a:p>
            <a:pPr algn="ctr" defTabSz="914400" eaLnBrk="0" hangingPunct="0">
              <a:defRPr/>
            </a:pPr>
            <a:r>
              <a:rPr lang="es-ES" sz="2400" b="1" dirty="0">
                <a:solidFill>
                  <a:srgbClr val="000000"/>
                </a:solidFill>
                <a:latin typeface="Arial"/>
                <a:ea typeface="Calibri" pitchFamily="34" charset="0"/>
              </a:rPr>
              <a:t>Indicador </a:t>
            </a:r>
            <a:r>
              <a:rPr lang="es-ES" sz="2400" b="1" dirty="0">
                <a:solidFill>
                  <a:srgbClr val="000000"/>
                </a:solidFill>
                <a:latin typeface="Calibri"/>
              </a:rPr>
              <a:t>CAUDAL GEOMÓRFICO</a:t>
            </a:r>
            <a:endParaRPr lang="es-ES" sz="2400" dirty="0">
              <a:solidFill>
                <a:srgbClr val="000000"/>
              </a:solidFill>
              <a:latin typeface="Arial"/>
            </a:endParaRPr>
          </a:p>
          <a:p>
            <a:pPr defTabSz="914400" eaLnBrk="0" hangingPunct="0">
              <a:defRPr/>
            </a:pPr>
            <a:endParaRPr lang="es-ES" dirty="0">
              <a:solidFill>
                <a:srgbClr val="000000"/>
              </a:solidFill>
              <a:latin typeface="Arial"/>
              <a:ea typeface="Calibri" pitchFamily="34" charset="0"/>
            </a:endParaRPr>
          </a:p>
          <a:p>
            <a:pPr algn="just" defTabSz="914400">
              <a:defRPr/>
            </a:pPr>
            <a:r>
              <a:rPr lang="es-ES" b="1" dirty="0" smtClean="0">
                <a:solidFill>
                  <a:srgbClr val="000000"/>
                </a:solidFill>
                <a:latin typeface="Calibri"/>
              </a:rPr>
              <a:t>Se obtiene a partir de los dos indicadores anteriores (pendiente y sección) en </a:t>
            </a:r>
            <a:r>
              <a:rPr lang="es-ES" b="1" i="1" dirty="0" err="1" smtClean="0">
                <a:solidFill>
                  <a:srgbClr val="000000"/>
                </a:solidFill>
                <a:latin typeface="Calibri"/>
              </a:rPr>
              <a:t>bankfull</a:t>
            </a:r>
            <a:r>
              <a:rPr lang="es-ES" b="1" i="1" dirty="0" smtClean="0">
                <a:solidFill>
                  <a:srgbClr val="000000"/>
                </a:solidFill>
                <a:latin typeface="Calibri"/>
              </a:rPr>
              <a:t>,</a:t>
            </a:r>
            <a:r>
              <a:rPr lang="es-ES" b="1" dirty="0" smtClean="0">
                <a:solidFill>
                  <a:srgbClr val="000000"/>
                </a:solidFill>
                <a:latin typeface="Calibri"/>
              </a:rPr>
              <a:t> ya que la situación hidrológica de cauce lleno es la de mayor actividad y eficiencia geomorfológica. Para su obtención se puede emplear la fórmula de </a:t>
            </a:r>
            <a:r>
              <a:rPr lang="es-ES" b="1" dirty="0" err="1" smtClean="0">
                <a:solidFill>
                  <a:srgbClr val="000000"/>
                </a:solidFill>
                <a:latin typeface="Calibri"/>
              </a:rPr>
              <a:t>Manning</a:t>
            </a:r>
            <a:r>
              <a:rPr lang="es-ES" b="1" dirty="0" smtClean="0">
                <a:solidFill>
                  <a:srgbClr val="000000"/>
                </a:solidFill>
                <a:latin typeface="Calibri"/>
              </a:rPr>
              <a:t> a partir de las mediciones de la sección (A, en m</a:t>
            </a:r>
            <a:r>
              <a:rPr lang="es-ES" b="1" baseline="30000" dirty="0" smtClean="0">
                <a:solidFill>
                  <a:srgbClr val="000000"/>
                </a:solidFill>
                <a:latin typeface="Calibri"/>
              </a:rPr>
              <a:t>2</a:t>
            </a:r>
            <a:r>
              <a:rPr lang="es-ES" b="1" dirty="0" smtClean="0">
                <a:solidFill>
                  <a:srgbClr val="000000"/>
                </a:solidFill>
                <a:latin typeface="Calibri"/>
              </a:rPr>
              <a:t>), pendiente (S, en m/m) y radio hidráulico (R</a:t>
            </a:r>
            <a:r>
              <a:rPr lang="es-ES_tradnl" b="1" baseline="-25000" dirty="0" smtClean="0">
                <a:solidFill>
                  <a:srgbClr val="000000"/>
                </a:solidFill>
                <a:latin typeface="Calibri"/>
              </a:rPr>
              <a:t>h</a:t>
            </a:r>
            <a:r>
              <a:rPr lang="es-ES" b="1" dirty="0" smtClean="0">
                <a:solidFill>
                  <a:srgbClr val="000000"/>
                </a:solidFill>
                <a:latin typeface="Calibri"/>
              </a:rPr>
              <a:t>) y de la estimación de la rugosidad (n): Q = A [(R</a:t>
            </a:r>
            <a:r>
              <a:rPr lang="es-ES_tradnl" b="1" baseline="-25000" dirty="0" smtClean="0">
                <a:solidFill>
                  <a:srgbClr val="000000"/>
                </a:solidFill>
                <a:latin typeface="Calibri"/>
              </a:rPr>
              <a:t>h</a:t>
            </a:r>
            <a:r>
              <a:rPr lang="es-ES" b="1" baseline="30000" dirty="0" smtClean="0">
                <a:solidFill>
                  <a:srgbClr val="000000"/>
                </a:solidFill>
                <a:latin typeface="Calibri"/>
              </a:rPr>
              <a:t>2/3</a:t>
            </a:r>
            <a:r>
              <a:rPr lang="es-ES" b="1" dirty="0" smtClean="0">
                <a:solidFill>
                  <a:srgbClr val="000000"/>
                </a:solidFill>
                <a:latin typeface="Calibri"/>
              </a:rPr>
              <a:t> S</a:t>
            </a:r>
            <a:r>
              <a:rPr lang="es-ES" b="1" baseline="30000" dirty="0" smtClean="0">
                <a:solidFill>
                  <a:srgbClr val="000000"/>
                </a:solidFill>
                <a:latin typeface="Calibri"/>
              </a:rPr>
              <a:t>1/2</a:t>
            </a:r>
            <a:r>
              <a:rPr lang="es-ES" b="1" dirty="0" smtClean="0">
                <a:solidFill>
                  <a:srgbClr val="000000"/>
                </a:solidFill>
                <a:latin typeface="Calibri"/>
              </a:rPr>
              <a:t>) / n].</a:t>
            </a:r>
            <a:r>
              <a:rPr lang="es-ES" dirty="0" smtClean="0">
                <a:solidFill>
                  <a:srgbClr val="000000"/>
                </a:solidFill>
                <a:latin typeface="Calibri"/>
              </a:rPr>
              <a:t> </a:t>
            </a:r>
          </a:p>
        </p:txBody>
      </p:sp>
    </p:spTree>
    <p:extLst>
      <p:ext uri="{BB962C8B-B14F-4D97-AF65-F5344CB8AC3E}">
        <p14:creationId xmlns:p14="http://schemas.microsoft.com/office/powerpoint/2010/main" val="3459763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ChangeArrowheads="1"/>
          </p:cNvSpPr>
          <p:nvPr/>
        </p:nvSpPr>
        <p:spPr bwMode="auto">
          <a:xfrm>
            <a:off x="0" y="138827"/>
            <a:ext cx="9144000" cy="5170646"/>
          </a:xfrm>
          <a:prstGeom prst="rect">
            <a:avLst/>
          </a:prstGeom>
          <a:noFill/>
          <a:ln w="9525">
            <a:noFill/>
            <a:miter lim="800000"/>
            <a:headEnd/>
            <a:tailEnd/>
          </a:ln>
          <a:effectLst/>
        </p:spPr>
        <p:txBody>
          <a:bodyPr anchor="ctr">
            <a:spAutoFit/>
          </a:bodyPr>
          <a:lstStyle/>
          <a:p>
            <a:pPr algn="ctr" defTabSz="914400" eaLnBrk="0" hangingPunct="0">
              <a:defRPr/>
            </a:pPr>
            <a:r>
              <a:rPr lang="es-ES" sz="2400" b="1" dirty="0">
                <a:solidFill>
                  <a:srgbClr val="000000"/>
                </a:solidFill>
                <a:latin typeface="Arial"/>
                <a:ea typeface="Calibri" pitchFamily="34" charset="0"/>
              </a:rPr>
              <a:t>Indicador </a:t>
            </a:r>
            <a:r>
              <a:rPr lang="es-ES" sz="2400" b="1" dirty="0">
                <a:solidFill>
                  <a:srgbClr val="000000"/>
                </a:solidFill>
                <a:latin typeface="Calibri"/>
              </a:rPr>
              <a:t>POTENCIA ESPECÍFICA</a:t>
            </a:r>
            <a:endParaRPr lang="es-ES" sz="2400" dirty="0">
              <a:solidFill>
                <a:srgbClr val="000000"/>
              </a:solidFill>
              <a:latin typeface="Arial"/>
            </a:endParaRPr>
          </a:p>
          <a:p>
            <a:pPr defTabSz="914400" eaLnBrk="0" hangingPunct="0">
              <a:defRPr/>
            </a:pPr>
            <a:endParaRPr lang="es-ES" dirty="0">
              <a:solidFill>
                <a:srgbClr val="000000"/>
              </a:solidFill>
              <a:latin typeface="Arial"/>
              <a:ea typeface="Calibri" pitchFamily="34" charset="0"/>
            </a:endParaRPr>
          </a:p>
          <a:p>
            <a:pPr defTabSz="914400">
              <a:defRPr/>
            </a:pPr>
            <a:r>
              <a:rPr lang="es-ES" b="1" dirty="0">
                <a:solidFill>
                  <a:srgbClr val="000000"/>
                </a:solidFill>
                <a:latin typeface="Calibri"/>
              </a:rPr>
              <a:t>Se obtiene a partir de los tres indicadores anteriores (pendiente, sección </a:t>
            </a:r>
            <a:r>
              <a:rPr lang="es-ES" b="1" i="1" dirty="0" err="1">
                <a:solidFill>
                  <a:srgbClr val="000000"/>
                </a:solidFill>
                <a:latin typeface="Calibri"/>
              </a:rPr>
              <a:t>bankfull</a:t>
            </a:r>
            <a:r>
              <a:rPr lang="es-ES" b="1" i="1" dirty="0">
                <a:solidFill>
                  <a:srgbClr val="000000"/>
                </a:solidFill>
                <a:latin typeface="Calibri"/>
              </a:rPr>
              <a:t> </a:t>
            </a:r>
            <a:r>
              <a:rPr lang="es-ES" b="1" dirty="0">
                <a:solidFill>
                  <a:srgbClr val="000000"/>
                </a:solidFill>
                <a:latin typeface="Calibri"/>
              </a:rPr>
              <a:t>y caudal </a:t>
            </a:r>
            <a:r>
              <a:rPr lang="es-ES" b="1" dirty="0" err="1">
                <a:solidFill>
                  <a:srgbClr val="000000"/>
                </a:solidFill>
                <a:latin typeface="Calibri"/>
              </a:rPr>
              <a:t>geomórfico</a:t>
            </a:r>
            <a:r>
              <a:rPr lang="es-ES" b="1" dirty="0">
                <a:solidFill>
                  <a:srgbClr val="000000"/>
                </a:solidFill>
                <a:latin typeface="Calibri"/>
              </a:rPr>
              <a:t>), </a:t>
            </a:r>
            <a:r>
              <a:rPr lang="es-ES_tradnl" b="1" dirty="0">
                <a:solidFill>
                  <a:srgbClr val="000000"/>
                </a:solidFill>
                <a:latin typeface="Calibri"/>
              </a:rPr>
              <a:t>en </a:t>
            </a:r>
            <a:r>
              <a:rPr lang="es-ES_tradnl" b="1" dirty="0" err="1">
                <a:solidFill>
                  <a:srgbClr val="000000"/>
                </a:solidFill>
                <a:latin typeface="Calibri"/>
              </a:rPr>
              <a:t>watios</a:t>
            </a:r>
            <a:r>
              <a:rPr lang="es-ES_tradnl" b="1" dirty="0">
                <a:solidFill>
                  <a:srgbClr val="000000"/>
                </a:solidFill>
                <a:latin typeface="Calibri"/>
              </a:rPr>
              <a:t>/m</a:t>
            </a:r>
            <a:r>
              <a:rPr lang="es-ES" b="1" baseline="30000" dirty="0">
                <a:solidFill>
                  <a:srgbClr val="000000"/>
                </a:solidFill>
                <a:latin typeface="Calibri"/>
              </a:rPr>
              <a:t>2</a:t>
            </a:r>
            <a:r>
              <a:rPr lang="es-ES_tradnl" b="1" dirty="0">
                <a:solidFill>
                  <a:srgbClr val="000000"/>
                </a:solidFill>
                <a:latin typeface="Calibri"/>
              </a:rPr>
              <a:t>, de acuerdo con la fórmula </a:t>
            </a:r>
            <a:r>
              <a:rPr lang="es-ES_tradnl" b="1" dirty="0">
                <a:solidFill>
                  <a:srgbClr val="000000"/>
                </a:solidFill>
                <a:latin typeface="Calibri"/>
                <a:sym typeface="Symbol"/>
              </a:rPr>
              <a:t></a:t>
            </a:r>
            <a:r>
              <a:rPr lang="es-ES_tradnl" b="1" dirty="0">
                <a:solidFill>
                  <a:srgbClr val="000000"/>
                </a:solidFill>
                <a:latin typeface="Calibri"/>
              </a:rPr>
              <a:t> = (</a:t>
            </a:r>
            <a:r>
              <a:rPr lang="el-GR" b="1" dirty="0">
                <a:solidFill>
                  <a:srgbClr val="000000"/>
                </a:solidFill>
                <a:latin typeface="Arial"/>
                <a:sym typeface="UniversalMath1 BT"/>
              </a:rPr>
              <a:t>ρ</a:t>
            </a:r>
            <a:r>
              <a:rPr lang="es-ES_tradnl" b="1" dirty="0">
                <a:solidFill>
                  <a:srgbClr val="000000"/>
                </a:solidFill>
                <a:latin typeface="Calibri"/>
              </a:rPr>
              <a:t> g </a:t>
            </a:r>
            <a:r>
              <a:rPr lang="es-ES_tradnl" b="1" dirty="0" err="1">
                <a:solidFill>
                  <a:srgbClr val="000000"/>
                </a:solidFill>
                <a:latin typeface="Calibri"/>
              </a:rPr>
              <a:t>Q</a:t>
            </a:r>
            <a:r>
              <a:rPr lang="es-ES_tradnl" b="1" baseline="-25000" dirty="0" err="1">
                <a:solidFill>
                  <a:srgbClr val="000000"/>
                </a:solidFill>
                <a:latin typeface="Calibri"/>
              </a:rPr>
              <a:t>b</a:t>
            </a:r>
            <a:r>
              <a:rPr lang="es-ES_tradnl" b="1" dirty="0">
                <a:solidFill>
                  <a:srgbClr val="000000"/>
                </a:solidFill>
                <a:latin typeface="Calibri"/>
              </a:rPr>
              <a:t> S) / w, siendo </a:t>
            </a:r>
            <a:r>
              <a:rPr lang="el-GR" b="1" dirty="0">
                <a:solidFill>
                  <a:srgbClr val="000000"/>
                </a:solidFill>
                <a:latin typeface="Arial"/>
                <a:sym typeface="UniversalMath1 BT"/>
              </a:rPr>
              <a:t>ρ</a:t>
            </a:r>
            <a:r>
              <a:rPr lang="es-ES_tradnl" b="1" dirty="0">
                <a:solidFill>
                  <a:srgbClr val="000000"/>
                </a:solidFill>
                <a:latin typeface="Calibri"/>
              </a:rPr>
              <a:t> la masa volumétrica del agua (1.000 kg/m</a:t>
            </a:r>
            <a:r>
              <a:rPr lang="es-ES" b="1" baseline="30000" dirty="0">
                <a:solidFill>
                  <a:srgbClr val="000000"/>
                </a:solidFill>
                <a:latin typeface="Calibri"/>
              </a:rPr>
              <a:t>3</a:t>
            </a:r>
            <a:r>
              <a:rPr lang="es-ES_tradnl" b="1" dirty="0">
                <a:solidFill>
                  <a:srgbClr val="000000"/>
                </a:solidFill>
                <a:latin typeface="Calibri"/>
              </a:rPr>
              <a:t>), g la aceleración de la gravedad (9,8 m/s</a:t>
            </a:r>
            <a:r>
              <a:rPr lang="es-ES" b="1" baseline="30000" dirty="0">
                <a:solidFill>
                  <a:srgbClr val="000000"/>
                </a:solidFill>
                <a:latin typeface="Calibri"/>
              </a:rPr>
              <a:t>2</a:t>
            </a:r>
            <a:r>
              <a:rPr lang="es-ES_tradnl" b="1" dirty="0">
                <a:solidFill>
                  <a:srgbClr val="000000"/>
                </a:solidFill>
                <a:latin typeface="Calibri"/>
              </a:rPr>
              <a:t>), </a:t>
            </a:r>
            <a:r>
              <a:rPr lang="es-ES_tradnl" b="1" dirty="0" err="1">
                <a:solidFill>
                  <a:srgbClr val="000000"/>
                </a:solidFill>
                <a:latin typeface="Calibri"/>
              </a:rPr>
              <a:t>Q</a:t>
            </a:r>
            <a:r>
              <a:rPr lang="es-ES_tradnl" b="1" baseline="-25000" dirty="0" err="1">
                <a:solidFill>
                  <a:srgbClr val="000000"/>
                </a:solidFill>
                <a:latin typeface="Calibri"/>
              </a:rPr>
              <a:t>b</a:t>
            </a:r>
            <a:r>
              <a:rPr lang="es-ES_tradnl" b="1" dirty="0">
                <a:solidFill>
                  <a:srgbClr val="000000"/>
                </a:solidFill>
                <a:latin typeface="Calibri"/>
              </a:rPr>
              <a:t> el caudal </a:t>
            </a:r>
            <a:r>
              <a:rPr lang="es-ES_tradnl" b="1" i="1" dirty="0" err="1">
                <a:solidFill>
                  <a:srgbClr val="000000"/>
                </a:solidFill>
                <a:latin typeface="Calibri"/>
              </a:rPr>
              <a:t>bankfull</a:t>
            </a:r>
            <a:r>
              <a:rPr lang="es-ES_tradnl" b="1" dirty="0">
                <a:solidFill>
                  <a:srgbClr val="000000"/>
                </a:solidFill>
                <a:latin typeface="Calibri"/>
              </a:rPr>
              <a:t> (m</a:t>
            </a:r>
            <a:r>
              <a:rPr lang="es-ES" b="1" baseline="30000" dirty="0">
                <a:solidFill>
                  <a:srgbClr val="000000"/>
                </a:solidFill>
                <a:latin typeface="Calibri"/>
              </a:rPr>
              <a:t>3</a:t>
            </a:r>
            <a:r>
              <a:rPr lang="es-ES_tradnl" b="1" dirty="0">
                <a:solidFill>
                  <a:srgbClr val="000000"/>
                </a:solidFill>
                <a:latin typeface="Calibri"/>
              </a:rPr>
              <a:t>/s), S la pendiente local (m/m) y w la anchura </a:t>
            </a:r>
            <a:r>
              <a:rPr lang="es-ES_tradnl" b="1" i="1" dirty="0" err="1">
                <a:solidFill>
                  <a:srgbClr val="000000"/>
                </a:solidFill>
                <a:latin typeface="Calibri"/>
              </a:rPr>
              <a:t>bankfull</a:t>
            </a:r>
            <a:r>
              <a:rPr lang="es-ES_tradnl" b="1" dirty="0">
                <a:solidFill>
                  <a:srgbClr val="000000"/>
                </a:solidFill>
                <a:latin typeface="Calibri"/>
              </a:rPr>
              <a:t> (m).</a:t>
            </a:r>
            <a:endParaRPr lang="es-ES" b="1" dirty="0">
              <a:solidFill>
                <a:srgbClr val="000000"/>
              </a:solidFill>
              <a:latin typeface="Calibri"/>
            </a:endParaRPr>
          </a:p>
          <a:p>
            <a:pPr defTabSz="914400">
              <a:defRPr/>
            </a:pPr>
            <a:endParaRPr lang="es-ES" dirty="0">
              <a:solidFill>
                <a:srgbClr val="000000"/>
              </a:solidFill>
              <a:latin typeface="Calibri"/>
            </a:endParaRPr>
          </a:p>
          <a:p>
            <a:pPr defTabSz="914400">
              <a:defRPr/>
            </a:pPr>
            <a:r>
              <a:rPr lang="es-ES" dirty="0">
                <a:solidFill>
                  <a:srgbClr val="000000"/>
                </a:solidFill>
                <a:latin typeface="Calibri"/>
              </a:rPr>
              <a:t>Gran valor como indicador del funcionamiento </a:t>
            </a:r>
            <a:r>
              <a:rPr lang="es-ES" dirty="0" err="1">
                <a:solidFill>
                  <a:srgbClr val="000000"/>
                </a:solidFill>
                <a:latin typeface="Calibri"/>
              </a:rPr>
              <a:t>hidrogeomorfológico</a:t>
            </a:r>
            <a:r>
              <a:rPr lang="es-ES" dirty="0">
                <a:solidFill>
                  <a:srgbClr val="000000"/>
                </a:solidFill>
                <a:latin typeface="Calibri"/>
              </a:rPr>
              <a:t> en general </a:t>
            </a:r>
            <a:r>
              <a:rPr lang="es-ES_tradnl" dirty="0">
                <a:solidFill>
                  <a:srgbClr val="000000"/>
                </a:solidFill>
                <a:latin typeface="Calibri"/>
              </a:rPr>
              <a:t>(transporte, modelado, clasificación, regulación) </a:t>
            </a:r>
            <a:r>
              <a:rPr lang="es-ES" dirty="0">
                <a:solidFill>
                  <a:srgbClr val="000000"/>
                </a:solidFill>
                <a:latin typeface="Calibri"/>
              </a:rPr>
              <a:t>y de la competencia fluvial (</a:t>
            </a:r>
            <a:r>
              <a:rPr lang="es-ES" dirty="0" err="1">
                <a:solidFill>
                  <a:srgbClr val="000000"/>
                </a:solidFill>
                <a:latin typeface="Calibri"/>
              </a:rPr>
              <a:t>Bagnold</a:t>
            </a:r>
            <a:r>
              <a:rPr lang="es-ES" dirty="0">
                <a:solidFill>
                  <a:srgbClr val="000000"/>
                </a:solidFill>
                <a:latin typeface="Calibri"/>
              </a:rPr>
              <a:t>, 1966; </a:t>
            </a:r>
            <a:r>
              <a:rPr lang="es-ES" dirty="0" err="1">
                <a:solidFill>
                  <a:srgbClr val="000000"/>
                </a:solidFill>
                <a:latin typeface="Calibri"/>
              </a:rPr>
              <a:t>Gomez</a:t>
            </a:r>
            <a:r>
              <a:rPr lang="es-ES" dirty="0">
                <a:solidFill>
                  <a:srgbClr val="000000"/>
                </a:solidFill>
                <a:latin typeface="Calibri"/>
              </a:rPr>
              <a:t> y </a:t>
            </a:r>
            <a:r>
              <a:rPr lang="es-ES" dirty="0" err="1">
                <a:solidFill>
                  <a:srgbClr val="000000"/>
                </a:solidFill>
                <a:latin typeface="Calibri"/>
              </a:rPr>
              <a:t>Church</a:t>
            </a:r>
            <a:r>
              <a:rPr lang="es-ES" dirty="0">
                <a:solidFill>
                  <a:srgbClr val="000000"/>
                </a:solidFill>
                <a:latin typeface="Calibri"/>
              </a:rPr>
              <a:t>, 1989; </a:t>
            </a:r>
            <a:r>
              <a:rPr lang="es-ES" dirty="0" err="1">
                <a:solidFill>
                  <a:srgbClr val="000000"/>
                </a:solidFill>
                <a:latin typeface="Calibri"/>
              </a:rPr>
              <a:t>Ferguson</a:t>
            </a:r>
            <a:r>
              <a:rPr lang="es-ES" dirty="0">
                <a:solidFill>
                  <a:srgbClr val="000000"/>
                </a:solidFill>
                <a:latin typeface="Calibri"/>
              </a:rPr>
              <a:t>, 2005), por lo que también se asocia a los indicadores de movilidad y tamaño y forma de los sedimentos. Valores anormales pueden indicar también impactos y procesos de respuesta-ajuste.</a:t>
            </a:r>
          </a:p>
          <a:p>
            <a:pPr defTabSz="914400">
              <a:defRPr/>
            </a:pPr>
            <a:endParaRPr lang="es-ES" dirty="0">
              <a:solidFill>
                <a:srgbClr val="000000"/>
              </a:solidFill>
              <a:latin typeface="Calibri"/>
            </a:endParaRPr>
          </a:p>
          <a:p>
            <a:pPr defTabSz="914400">
              <a:defRPr/>
            </a:pPr>
            <a:r>
              <a:rPr lang="es-ES" dirty="0">
                <a:solidFill>
                  <a:srgbClr val="000000"/>
                </a:solidFill>
                <a:latin typeface="Calibri"/>
              </a:rPr>
              <a:t>En ocasiones si hay dificultades para estimar el caudal </a:t>
            </a:r>
            <a:r>
              <a:rPr lang="es-ES" i="1" dirty="0" err="1">
                <a:solidFill>
                  <a:srgbClr val="000000"/>
                </a:solidFill>
                <a:latin typeface="Calibri"/>
              </a:rPr>
              <a:t>bankfull</a:t>
            </a:r>
            <a:r>
              <a:rPr lang="es-ES" dirty="0">
                <a:solidFill>
                  <a:srgbClr val="000000"/>
                </a:solidFill>
                <a:latin typeface="Calibri"/>
              </a:rPr>
              <a:t> puede emplearse como alternativa la fuerza </a:t>
            </a:r>
            <a:r>
              <a:rPr lang="es-ES" dirty="0" err="1">
                <a:solidFill>
                  <a:srgbClr val="000000"/>
                </a:solidFill>
                <a:latin typeface="Calibri"/>
              </a:rPr>
              <a:t>tractiva</a:t>
            </a:r>
            <a:r>
              <a:rPr lang="es-ES" dirty="0">
                <a:solidFill>
                  <a:srgbClr val="000000"/>
                </a:solidFill>
                <a:latin typeface="Calibri"/>
              </a:rPr>
              <a:t>, en cuya fórmula no interviene el caudal. Se obtiene (</a:t>
            </a:r>
            <a:r>
              <a:rPr lang="es-ES" dirty="0" err="1">
                <a:solidFill>
                  <a:srgbClr val="000000"/>
                </a:solidFill>
                <a:latin typeface="Calibri"/>
              </a:rPr>
              <a:t>newtons</a:t>
            </a:r>
            <a:r>
              <a:rPr lang="es-ES" dirty="0">
                <a:solidFill>
                  <a:srgbClr val="000000"/>
                </a:solidFill>
                <a:latin typeface="Calibri"/>
              </a:rPr>
              <a:t>/m</a:t>
            </a:r>
            <a:r>
              <a:rPr lang="es-ES" baseline="30000" dirty="0">
                <a:solidFill>
                  <a:srgbClr val="000000"/>
                </a:solidFill>
                <a:latin typeface="Calibri"/>
              </a:rPr>
              <a:t>2</a:t>
            </a:r>
            <a:r>
              <a:rPr lang="es-ES" dirty="0">
                <a:solidFill>
                  <a:srgbClr val="000000"/>
                </a:solidFill>
                <a:latin typeface="Calibri"/>
              </a:rPr>
              <a:t>) a partir de la fórmula τ</a:t>
            </a:r>
            <a:r>
              <a:rPr lang="es-ES_tradnl" baseline="-25000" dirty="0">
                <a:solidFill>
                  <a:srgbClr val="000000"/>
                </a:solidFill>
                <a:latin typeface="Calibri"/>
              </a:rPr>
              <a:t>0</a:t>
            </a:r>
            <a:r>
              <a:rPr lang="es-ES" dirty="0">
                <a:solidFill>
                  <a:srgbClr val="000000"/>
                </a:solidFill>
                <a:latin typeface="Calibri"/>
              </a:rPr>
              <a:t> = </a:t>
            </a:r>
            <a:r>
              <a:rPr lang="el-GR" dirty="0">
                <a:solidFill>
                  <a:srgbClr val="000000"/>
                </a:solidFill>
                <a:latin typeface="Arial"/>
                <a:sym typeface="UniversalMath1 BT"/>
              </a:rPr>
              <a:t>ρ</a:t>
            </a:r>
            <a:r>
              <a:rPr lang="es-ES" dirty="0">
                <a:solidFill>
                  <a:srgbClr val="000000"/>
                </a:solidFill>
                <a:latin typeface="Calibri"/>
              </a:rPr>
              <a:t> g R</a:t>
            </a:r>
            <a:r>
              <a:rPr lang="es-ES_tradnl" baseline="-25000" dirty="0">
                <a:solidFill>
                  <a:srgbClr val="000000"/>
                </a:solidFill>
                <a:latin typeface="Calibri"/>
              </a:rPr>
              <a:t>h</a:t>
            </a:r>
            <a:r>
              <a:rPr lang="es-ES" dirty="0">
                <a:solidFill>
                  <a:srgbClr val="000000"/>
                </a:solidFill>
                <a:latin typeface="Calibri"/>
              </a:rPr>
              <a:t> S, siendo </a:t>
            </a:r>
            <a:r>
              <a:rPr lang="el-GR" dirty="0">
                <a:solidFill>
                  <a:srgbClr val="000000"/>
                </a:solidFill>
                <a:latin typeface="Arial"/>
                <a:sym typeface="UniversalMath1 BT"/>
              </a:rPr>
              <a:t>ρ</a:t>
            </a:r>
            <a:r>
              <a:rPr lang="es-ES" dirty="0">
                <a:solidFill>
                  <a:srgbClr val="000000"/>
                </a:solidFill>
                <a:latin typeface="Calibri"/>
              </a:rPr>
              <a:t> la masa volumétrica del agua (1.000 kg/m</a:t>
            </a:r>
            <a:r>
              <a:rPr lang="es-ES" baseline="30000" dirty="0">
                <a:solidFill>
                  <a:srgbClr val="000000"/>
                </a:solidFill>
                <a:latin typeface="Calibri"/>
              </a:rPr>
              <a:t>3</a:t>
            </a:r>
            <a:r>
              <a:rPr lang="es-ES" dirty="0">
                <a:solidFill>
                  <a:srgbClr val="000000"/>
                </a:solidFill>
                <a:latin typeface="Calibri"/>
              </a:rPr>
              <a:t>), g la aceleración de la gravedad (9,8 m/s</a:t>
            </a:r>
            <a:r>
              <a:rPr lang="es-ES" baseline="30000" dirty="0">
                <a:solidFill>
                  <a:srgbClr val="000000"/>
                </a:solidFill>
                <a:latin typeface="Calibri"/>
              </a:rPr>
              <a:t>2</a:t>
            </a:r>
            <a:r>
              <a:rPr lang="es-ES" dirty="0">
                <a:solidFill>
                  <a:srgbClr val="000000"/>
                </a:solidFill>
                <a:latin typeface="Calibri"/>
              </a:rPr>
              <a:t>), R</a:t>
            </a:r>
            <a:r>
              <a:rPr lang="es-ES_tradnl" baseline="-25000" dirty="0">
                <a:solidFill>
                  <a:srgbClr val="000000"/>
                </a:solidFill>
                <a:latin typeface="Calibri"/>
              </a:rPr>
              <a:t>h</a:t>
            </a:r>
            <a:r>
              <a:rPr lang="es-ES" dirty="0">
                <a:solidFill>
                  <a:srgbClr val="000000"/>
                </a:solidFill>
                <a:latin typeface="Calibri"/>
              </a:rPr>
              <a:t> el radio hidráulico (sección/perímetro de mojado) y S la pendiente local (m/m).</a:t>
            </a:r>
          </a:p>
        </p:txBody>
      </p:sp>
    </p:spTree>
    <p:extLst>
      <p:ext uri="{BB962C8B-B14F-4D97-AF65-F5344CB8AC3E}">
        <p14:creationId xmlns:p14="http://schemas.microsoft.com/office/powerpoint/2010/main" val="7023990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ChangeArrowheads="1"/>
          </p:cNvSpPr>
          <p:nvPr/>
        </p:nvSpPr>
        <p:spPr bwMode="auto">
          <a:xfrm>
            <a:off x="0" y="23670"/>
            <a:ext cx="9144000" cy="738664"/>
          </a:xfrm>
          <a:prstGeom prst="rect">
            <a:avLst/>
          </a:prstGeom>
          <a:noFill/>
          <a:ln w="9525">
            <a:noFill/>
            <a:miter lim="800000"/>
            <a:headEnd/>
            <a:tailEnd/>
          </a:ln>
          <a:effectLst/>
        </p:spPr>
        <p:txBody>
          <a:bodyPr wrap="square" anchor="ctr">
            <a:spAutoFit/>
          </a:bodyPr>
          <a:lstStyle/>
          <a:p>
            <a:pPr algn="ctr" defTabSz="914400" eaLnBrk="0" hangingPunct="0">
              <a:defRPr/>
            </a:pPr>
            <a:r>
              <a:rPr lang="es-ES" sz="2400" b="1" dirty="0">
                <a:solidFill>
                  <a:srgbClr val="000000"/>
                </a:solidFill>
                <a:latin typeface="Arial"/>
                <a:ea typeface="Calibri" pitchFamily="34" charset="0"/>
              </a:rPr>
              <a:t>Indicador </a:t>
            </a:r>
            <a:r>
              <a:rPr lang="es-ES" sz="2400" b="1" dirty="0">
                <a:solidFill>
                  <a:srgbClr val="000000"/>
                </a:solidFill>
                <a:latin typeface="Calibri"/>
              </a:rPr>
              <a:t>TAMAÑO Y FORMA DE SEDIMENTOS</a:t>
            </a:r>
            <a:endParaRPr lang="es-ES" sz="2400" dirty="0">
              <a:solidFill>
                <a:srgbClr val="000000"/>
              </a:solidFill>
              <a:latin typeface="Arial"/>
            </a:endParaRPr>
          </a:p>
          <a:p>
            <a:pPr defTabSz="914400" eaLnBrk="0" hangingPunct="0">
              <a:defRPr/>
            </a:pPr>
            <a:endParaRPr lang="es-ES" dirty="0">
              <a:solidFill>
                <a:srgbClr val="000000"/>
              </a:solidFill>
              <a:latin typeface="Arial"/>
              <a:ea typeface="Calibri" pitchFamily="34" charset="0"/>
            </a:endParaRPr>
          </a:p>
        </p:txBody>
      </p:sp>
      <p:pic>
        <p:nvPicPr>
          <p:cNvPr id="128003" name="Picture 3" descr="D:\Pictures\Clases, Ejemplos y Prácticas campo\Figuras y ejemplos\índice de aplanamient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4283" y="487432"/>
            <a:ext cx="3508398" cy="1590092"/>
          </a:xfrm>
          <a:prstGeom prst="rect">
            <a:avLst/>
          </a:prstGeom>
          <a:noFill/>
          <a:ln w="9525">
            <a:noFill/>
            <a:miter lim="800000"/>
            <a:headEnd/>
            <a:tailEnd/>
          </a:ln>
        </p:spPr>
      </p:pic>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2665" y="2173452"/>
            <a:ext cx="3831336" cy="4684548"/>
          </a:xfrm>
          <a:prstGeom prst="rect">
            <a:avLst/>
          </a:prstGeom>
          <a:noFill/>
          <a:ln w="9525">
            <a:noFill/>
            <a:miter lim="800000"/>
            <a:headEnd/>
            <a:tailEnd/>
          </a:ln>
        </p:spPr>
      </p:pic>
      <p:sp>
        <p:nvSpPr>
          <p:cNvPr id="5" name="4 Rectángulo"/>
          <p:cNvSpPr/>
          <p:nvPr/>
        </p:nvSpPr>
        <p:spPr>
          <a:xfrm>
            <a:off x="-1" y="487432"/>
            <a:ext cx="5214283" cy="2862323"/>
          </a:xfrm>
          <a:prstGeom prst="rect">
            <a:avLst/>
          </a:prstGeom>
        </p:spPr>
        <p:txBody>
          <a:bodyPr wrap="square">
            <a:spAutoFit/>
          </a:bodyPr>
          <a:lstStyle/>
          <a:p>
            <a:pPr algn="just" defTabSz="914400">
              <a:defRPr/>
            </a:pPr>
            <a:r>
              <a:rPr lang="es-ES" b="1" dirty="0" smtClean="0">
                <a:solidFill>
                  <a:srgbClr val="000000"/>
                </a:solidFill>
                <a:latin typeface="Calibri"/>
              </a:rPr>
              <a:t>Complementa a indicadores como “movilidad de sedimentos” y “potencia específica”. Se miden sedimentos superficiales del lecho y de depósitos laterales. Se analiza su tamaño (granulometría) y su forma (índices de aplanamiento, desgaste, esfericidad, simetría, foto inferior), obteniendo valores medios y extremos que aportan gran información sobre el funcionamiento fluvial en diferentes condiciones de flujo, detectándose con facilidad posibles anomalías.</a:t>
            </a:r>
            <a:endParaRPr lang="es-ES" b="1" dirty="0">
              <a:solidFill>
                <a:srgbClr val="000000"/>
              </a:solidFill>
              <a:latin typeface="Calibri"/>
            </a:endParaRPr>
          </a:p>
        </p:txBody>
      </p:sp>
      <p:pic>
        <p:nvPicPr>
          <p:cNvPr id="2" name="Picture 1" descr="Captura de pantalla 2015-10-04 a las 17.07.0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3294072"/>
            <a:ext cx="5214283" cy="3563928"/>
          </a:xfrm>
          <a:prstGeom prst="rect">
            <a:avLst/>
          </a:prstGeom>
          <a:ln w="57150" cmpd="sng">
            <a:solidFill>
              <a:srgbClr val="FF0000"/>
            </a:solidFill>
          </a:ln>
        </p:spPr>
      </p:pic>
      <p:sp>
        <p:nvSpPr>
          <p:cNvPr id="3" name="TextBox 2"/>
          <p:cNvSpPr txBox="1"/>
          <p:nvPr/>
        </p:nvSpPr>
        <p:spPr>
          <a:xfrm>
            <a:off x="3819037" y="3550865"/>
            <a:ext cx="1153761" cy="584776"/>
          </a:xfrm>
          <a:prstGeom prst="rect">
            <a:avLst/>
          </a:prstGeom>
          <a:noFill/>
        </p:spPr>
        <p:txBody>
          <a:bodyPr wrap="square" rtlCol="0">
            <a:spAutoFit/>
          </a:bodyPr>
          <a:lstStyle/>
          <a:p>
            <a:pPr algn="ctr"/>
            <a:r>
              <a:rPr lang="es-ES_tradnl" sz="1600" dirty="0" smtClean="0">
                <a:solidFill>
                  <a:srgbClr val="FF0000"/>
                </a:solidFill>
              </a:rPr>
              <a:t>Protocolo MAGRAMA</a:t>
            </a:r>
            <a:endParaRPr lang="es-ES_tradnl" sz="1600" dirty="0">
              <a:solidFill>
                <a:srgbClr val="FF0000"/>
              </a:solidFill>
            </a:endParaRPr>
          </a:p>
        </p:txBody>
      </p:sp>
    </p:spTree>
    <p:extLst>
      <p:ext uri="{BB962C8B-B14F-4D97-AF65-F5344CB8AC3E}">
        <p14:creationId xmlns:p14="http://schemas.microsoft.com/office/powerpoint/2010/main" val="39249501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Usuario\Desktop\ENSEÑAR\TESIS, TRABAJOS DIRIGIDOS, TRIBUNALES\Pernía\ARCHIVO FOTOGRÁFICO\Zuera\21_07_2011\CIMG536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516372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0" y="0"/>
            <a:ext cx="9144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Aft>
                <a:spcPct val="0"/>
              </a:spcAft>
              <a:buClrTx/>
              <a:buSzTx/>
              <a:buFontTx/>
              <a:buNone/>
              <a:tabLst/>
            </a:pPr>
            <a:r>
              <a:rPr kumimoji="0" lang="es-ES" sz="2400" b="0" i="0" u="none" strike="noStrike" cap="none" normalizeH="0" baseline="0" dirty="0" smtClean="0">
                <a:ln>
                  <a:noFill/>
                </a:ln>
                <a:solidFill>
                  <a:schemeClr val="tx1"/>
                </a:solidFill>
                <a:effectLst/>
                <a:latin typeface="+mj-lt"/>
                <a:ea typeface="Meiryo" pitchFamily="34" charset="-128"/>
                <a:cs typeface="David" pitchFamily="34" charset="-79"/>
              </a:rPr>
              <a:t>Para garantizar todas sus funciones el sistema fluvial debe contar con:</a:t>
            </a:r>
            <a:r>
              <a:rPr kumimoji="0" lang="es-ES_tradnl" sz="2400" b="0" i="0" u="none" strike="noStrike" cap="none" normalizeH="0" baseline="0" dirty="0" smtClean="0">
                <a:ln>
                  <a:noFill/>
                </a:ln>
                <a:solidFill>
                  <a:schemeClr val="tx1"/>
                </a:solidFill>
                <a:effectLst/>
                <a:latin typeface="+mj-lt"/>
                <a:ea typeface="Meiryo" pitchFamily="34" charset="-128"/>
                <a:cs typeface="David" pitchFamily="34" charset="-79"/>
              </a:rPr>
              <a:t> 	</a:t>
            </a:r>
            <a:r>
              <a:rPr kumimoji="0" lang="es-ES_tradnl" sz="2400" b="1" i="0" u="none" strike="noStrike" cap="none" normalizeH="0" baseline="0" dirty="0" smtClean="0">
                <a:ln>
                  <a:noFill/>
                </a:ln>
                <a:solidFill>
                  <a:schemeClr val="tx1"/>
                </a:solidFill>
                <a:effectLst/>
                <a:latin typeface="+mj-lt"/>
                <a:ea typeface="Meiryo" pitchFamily="34" charset="-128"/>
                <a:cs typeface="David" pitchFamily="34" charset="-79"/>
              </a:rPr>
              <a:t>naturalidad </a:t>
            </a:r>
            <a:r>
              <a:rPr kumimoji="0" lang="es-ES_tradnl" sz="2400" b="0" i="0" u="none" strike="noStrike" cap="none" normalizeH="0" baseline="0" dirty="0" smtClean="0">
                <a:ln>
                  <a:noFill/>
                </a:ln>
                <a:solidFill>
                  <a:schemeClr val="tx1"/>
                </a:solidFill>
                <a:effectLst/>
                <a:latin typeface="+mj-lt"/>
                <a:ea typeface="Meiryo" pitchFamily="34" charset="-128"/>
                <a:cs typeface="David" pitchFamily="34" charset="-79"/>
              </a:rPr>
              <a:t>(diversidad, complejidad), </a:t>
            </a:r>
          </a:p>
          <a:p>
            <a:pPr marL="0" marR="0" lvl="0" indent="0" defTabSz="914400" rtl="0" eaLnBrk="0" fontAlgn="base" latinLnBrk="0" hangingPunct="0">
              <a:lnSpc>
                <a:spcPct val="100000"/>
              </a:lnSpc>
              <a:spcAft>
                <a:spcPct val="0"/>
              </a:spcAft>
              <a:buClrTx/>
              <a:buSzTx/>
              <a:buFontTx/>
              <a:buNone/>
              <a:tabLst/>
            </a:pPr>
            <a:r>
              <a:rPr kumimoji="0" lang="es-ES_tradnl" sz="2400" b="1" i="0" u="none" strike="noStrike" cap="none" normalizeH="0" baseline="0" dirty="0" smtClean="0">
                <a:ln>
                  <a:noFill/>
                </a:ln>
                <a:solidFill>
                  <a:schemeClr val="tx1"/>
                </a:solidFill>
                <a:effectLst/>
                <a:latin typeface="+mj-lt"/>
                <a:ea typeface="Meiryo" pitchFamily="34" charset="-128"/>
                <a:cs typeface="David" pitchFamily="34" charset="-79"/>
              </a:rPr>
              <a:t>		continuidad</a:t>
            </a:r>
            <a:r>
              <a:rPr kumimoji="0" lang="es-ES_tradnl" sz="2400" b="0" i="0" u="none" strike="noStrike" cap="none" normalizeH="0" baseline="0" dirty="0" smtClean="0">
                <a:ln>
                  <a:noFill/>
                </a:ln>
                <a:solidFill>
                  <a:schemeClr val="tx1"/>
                </a:solidFill>
                <a:effectLst/>
                <a:latin typeface="+mj-lt"/>
                <a:ea typeface="Meiryo" pitchFamily="34" charset="-128"/>
                <a:cs typeface="David" pitchFamily="34" charset="-79"/>
              </a:rPr>
              <a:t> (unidad,</a:t>
            </a:r>
            <a:r>
              <a:rPr kumimoji="0" lang="es-ES_tradnl" sz="2400" b="0" i="0" u="none" strike="noStrike" cap="none" normalizeH="0" dirty="0" smtClean="0">
                <a:ln>
                  <a:noFill/>
                </a:ln>
                <a:solidFill>
                  <a:schemeClr val="tx1"/>
                </a:solidFill>
                <a:effectLst/>
                <a:latin typeface="+mj-lt"/>
                <a:ea typeface="Meiryo" pitchFamily="34" charset="-128"/>
                <a:cs typeface="David" pitchFamily="34" charset="-79"/>
              </a:rPr>
              <a:t> </a:t>
            </a:r>
            <a:r>
              <a:rPr kumimoji="0" lang="es-ES_tradnl" sz="2400" b="0" i="0" u="none" strike="noStrike" cap="none" normalizeH="0" baseline="0" dirty="0" smtClean="0">
                <a:ln>
                  <a:noFill/>
                </a:ln>
                <a:solidFill>
                  <a:schemeClr val="tx1"/>
                </a:solidFill>
                <a:effectLst/>
                <a:latin typeface="+mj-lt"/>
                <a:ea typeface="Meiryo" pitchFamily="34" charset="-128"/>
                <a:cs typeface="David" pitchFamily="34" charset="-79"/>
              </a:rPr>
              <a:t>conectividad, necesidad de espacio) </a:t>
            </a:r>
          </a:p>
          <a:p>
            <a:pPr marL="0" marR="0" lvl="0" indent="0" defTabSz="914400" rtl="0" eaLnBrk="0" fontAlgn="base" latinLnBrk="0" hangingPunct="0">
              <a:lnSpc>
                <a:spcPct val="100000"/>
              </a:lnSpc>
              <a:spcAft>
                <a:spcPct val="0"/>
              </a:spcAft>
              <a:buClrTx/>
              <a:buSzTx/>
              <a:buFontTx/>
              <a:buNone/>
              <a:tabLst/>
            </a:pPr>
            <a:r>
              <a:rPr kumimoji="0" lang="es-ES_tradnl" sz="2400" b="0" i="0" u="none" strike="noStrike" cap="none" normalizeH="0" baseline="0" dirty="0" smtClean="0">
                <a:ln>
                  <a:noFill/>
                </a:ln>
                <a:solidFill>
                  <a:schemeClr val="tx1"/>
                </a:solidFill>
                <a:effectLst/>
                <a:latin typeface="+mj-lt"/>
                <a:ea typeface="Meiryo" pitchFamily="34" charset="-128"/>
                <a:cs typeface="David" pitchFamily="34" charset="-79"/>
              </a:rPr>
              <a:t>			y </a:t>
            </a:r>
            <a:r>
              <a:rPr kumimoji="0" lang="es-ES_tradnl" sz="2400" b="1" i="0" u="none" strike="noStrike" cap="none" normalizeH="0" baseline="0" dirty="0" smtClean="0">
                <a:ln>
                  <a:noFill/>
                </a:ln>
                <a:solidFill>
                  <a:schemeClr val="tx1"/>
                </a:solidFill>
                <a:effectLst/>
                <a:latin typeface="+mj-lt"/>
                <a:ea typeface="Meiryo" pitchFamily="34" charset="-128"/>
                <a:cs typeface="David" pitchFamily="34" charset="-79"/>
              </a:rPr>
              <a:t>dinámica</a:t>
            </a:r>
            <a:r>
              <a:rPr kumimoji="0" lang="es-ES_tradnl" sz="2400" b="0" i="0" u="none" strike="noStrike" cap="none" normalizeH="0" baseline="0" dirty="0" smtClean="0">
                <a:ln>
                  <a:noFill/>
                </a:ln>
                <a:solidFill>
                  <a:schemeClr val="tx1"/>
                </a:solidFill>
                <a:effectLst/>
                <a:latin typeface="+mj-lt"/>
                <a:ea typeface="Meiryo" pitchFamily="34" charset="-128"/>
                <a:cs typeface="David" pitchFamily="34" charset="-79"/>
              </a:rPr>
              <a:t> </a:t>
            </a:r>
            <a:r>
              <a:rPr kumimoji="0" lang="es-ES_tradnl" sz="2400" b="0" i="0" u="none" strike="noStrike" cap="none" normalizeH="0" baseline="0" dirty="0" err="1" smtClean="0">
                <a:ln>
                  <a:noFill/>
                </a:ln>
                <a:solidFill>
                  <a:schemeClr val="tx1"/>
                </a:solidFill>
                <a:effectLst/>
                <a:latin typeface="+mj-lt"/>
                <a:ea typeface="Meiryo" pitchFamily="34" charset="-128"/>
                <a:cs typeface="David" pitchFamily="34" charset="-79"/>
              </a:rPr>
              <a:t>hidrogeomorfológica</a:t>
            </a:r>
            <a:r>
              <a:rPr kumimoji="0" lang="es-ES_tradnl" sz="2400" b="0" i="0" u="none" strike="noStrike" cap="none" normalizeH="0" dirty="0" smtClean="0">
                <a:ln>
                  <a:noFill/>
                </a:ln>
                <a:solidFill>
                  <a:schemeClr val="tx1"/>
                </a:solidFill>
                <a:effectLst/>
                <a:latin typeface="+mj-lt"/>
                <a:ea typeface="Meiryo" pitchFamily="34" charset="-128"/>
                <a:cs typeface="David" pitchFamily="34" charset="-79"/>
              </a:rPr>
              <a:t> (</a:t>
            </a:r>
            <a:r>
              <a:rPr kumimoji="0" lang="es-ES_tradnl" sz="2400" b="0" i="0" u="none" strike="noStrike" cap="none" normalizeH="0" baseline="0" dirty="0" smtClean="0">
                <a:ln>
                  <a:noFill/>
                </a:ln>
                <a:solidFill>
                  <a:schemeClr val="tx1"/>
                </a:solidFill>
                <a:effectLst/>
                <a:latin typeface="+mj-lt"/>
                <a:ea typeface="Meiryo" pitchFamily="34" charset="-128"/>
                <a:cs typeface="David" pitchFamily="34" charset="-79"/>
              </a:rPr>
              <a:t>crecidas). </a:t>
            </a:r>
            <a:endParaRPr kumimoji="0" lang="es-ES" sz="2400" b="0" i="0" u="none" strike="noStrike" cap="none" normalizeH="0" baseline="0" dirty="0" smtClean="0">
              <a:ln>
                <a:noFill/>
              </a:ln>
              <a:solidFill>
                <a:schemeClr val="tx1"/>
              </a:solidFill>
              <a:effectLst/>
              <a:latin typeface="+mj-lt"/>
              <a:cs typeface="Arial" pitchFamily="34" charset="0"/>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07492" y="1587831"/>
            <a:ext cx="7729015" cy="496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81760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cstate="print"/>
          <a:srcRect/>
          <a:stretch>
            <a:fillRect/>
          </a:stretch>
        </p:blipFill>
        <p:spPr bwMode="auto">
          <a:xfrm>
            <a:off x="0" y="0"/>
            <a:ext cx="9144000" cy="6853238"/>
          </a:xfrm>
          <a:prstGeom prst="rect">
            <a:avLst/>
          </a:prstGeom>
          <a:noFill/>
          <a:ln w="9525">
            <a:noFill/>
            <a:miter lim="800000"/>
            <a:headEnd/>
            <a:tailEnd/>
          </a:ln>
        </p:spPr>
      </p:pic>
      <p:sp>
        <p:nvSpPr>
          <p:cNvPr id="131075" name="2 CuadroTexto"/>
          <p:cNvSpPr txBox="1">
            <a:spLocks noChangeArrowheads="1"/>
          </p:cNvSpPr>
          <p:nvPr/>
        </p:nvSpPr>
        <p:spPr bwMode="auto">
          <a:xfrm>
            <a:off x="0" y="0"/>
            <a:ext cx="8148638" cy="369888"/>
          </a:xfrm>
          <a:prstGeom prst="rect">
            <a:avLst/>
          </a:prstGeom>
          <a:solidFill>
            <a:schemeClr val="bg1"/>
          </a:solidFill>
          <a:ln w="9525">
            <a:noFill/>
            <a:miter lim="800000"/>
            <a:headEnd/>
            <a:tailEnd/>
          </a:ln>
        </p:spPr>
        <p:txBody>
          <a:bodyPr wrap="none">
            <a:spAutoFit/>
          </a:bodyPr>
          <a:lstStyle/>
          <a:p>
            <a:pPr defTabSz="914400"/>
            <a:r>
              <a:rPr lang="es-ES" smtClean="0">
                <a:solidFill>
                  <a:srgbClr val="000000"/>
                </a:solidFill>
                <a:latin typeface="Arial" pitchFamily="34" charset="0"/>
              </a:rPr>
              <a:t>Granulometría realizada en la barra de gravas de Cabañas de Ebro (26-03-10)</a:t>
            </a:r>
          </a:p>
        </p:txBody>
      </p:sp>
      <p:sp>
        <p:nvSpPr>
          <p:cNvPr id="131076" name="3 CuadroTexto"/>
          <p:cNvSpPr txBox="1">
            <a:spLocks noChangeArrowheads="1"/>
          </p:cNvSpPr>
          <p:nvPr/>
        </p:nvSpPr>
        <p:spPr bwMode="auto">
          <a:xfrm>
            <a:off x="7321550" y="571500"/>
            <a:ext cx="1822450" cy="923925"/>
          </a:xfrm>
          <a:prstGeom prst="rect">
            <a:avLst/>
          </a:prstGeom>
          <a:solidFill>
            <a:schemeClr val="bg1"/>
          </a:solidFill>
          <a:ln w="9525">
            <a:noFill/>
            <a:miter lim="800000"/>
            <a:headEnd/>
            <a:tailEnd/>
          </a:ln>
        </p:spPr>
        <p:txBody>
          <a:bodyPr wrap="none">
            <a:spAutoFit/>
          </a:bodyPr>
          <a:lstStyle/>
          <a:p>
            <a:pPr defTabSz="914400"/>
            <a:r>
              <a:rPr lang="es-ES" smtClean="0">
                <a:solidFill>
                  <a:srgbClr val="000000"/>
                </a:solidFill>
                <a:latin typeface="Arial" pitchFamily="34" charset="0"/>
              </a:rPr>
              <a:t>Valores medios:</a:t>
            </a:r>
          </a:p>
          <a:p>
            <a:pPr defTabSz="914400"/>
            <a:r>
              <a:rPr lang="es-ES" smtClean="0">
                <a:solidFill>
                  <a:srgbClr val="000000"/>
                </a:solidFill>
                <a:latin typeface="Arial" pitchFamily="34" charset="0"/>
              </a:rPr>
              <a:t>L</a:t>
            </a:r>
            <a:r>
              <a:rPr lang="es-ES" baseline="-25000" smtClean="0">
                <a:solidFill>
                  <a:srgbClr val="000000"/>
                </a:solidFill>
                <a:latin typeface="Arial" pitchFamily="34" charset="0"/>
              </a:rPr>
              <a:t>b</a:t>
            </a:r>
            <a:r>
              <a:rPr lang="es-ES" smtClean="0">
                <a:solidFill>
                  <a:srgbClr val="000000"/>
                </a:solidFill>
                <a:latin typeface="Arial" pitchFamily="34" charset="0"/>
              </a:rPr>
              <a:t> = 3,841 cm</a:t>
            </a:r>
          </a:p>
          <a:p>
            <a:pPr defTabSz="914400"/>
            <a:r>
              <a:rPr lang="es-ES" smtClean="0">
                <a:solidFill>
                  <a:srgbClr val="000000"/>
                </a:solidFill>
                <a:latin typeface="Arial" pitchFamily="34" charset="0"/>
              </a:rPr>
              <a:t>Peso = 75,06 gr</a:t>
            </a:r>
          </a:p>
        </p:txBody>
      </p:sp>
      <p:pic>
        <p:nvPicPr>
          <p:cNvPr id="131077" name="Picture 8"/>
          <p:cNvPicPr>
            <a:picLocks noChangeAspect="1" noChangeArrowheads="1"/>
          </p:cNvPicPr>
          <p:nvPr/>
        </p:nvPicPr>
        <p:blipFill>
          <a:blip r:embed="rId4" cstate="print"/>
          <a:srcRect/>
          <a:stretch>
            <a:fillRect/>
          </a:stretch>
        </p:blipFill>
        <p:spPr bwMode="auto">
          <a:xfrm>
            <a:off x="0" y="2700338"/>
            <a:ext cx="6237288" cy="4157662"/>
          </a:xfrm>
          <a:prstGeom prst="rect">
            <a:avLst/>
          </a:prstGeom>
          <a:noFill/>
          <a:ln w="9525">
            <a:noFill/>
            <a:miter lim="800000"/>
            <a:headEnd/>
            <a:tailEnd/>
          </a:ln>
        </p:spPr>
      </p:pic>
      <p:sp>
        <p:nvSpPr>
          <p:cNvPr id="131078" name="5 CuadroTexto"/>
          <p:cNvSpPr txBox="1">
            <a:spLocks noChangeArrowheads="1"/>
          </p:cNvSpPr>
          <p:nvPr/>
        </p:nvSpPr>
        <p:spPr bwMode="auto">
          <a:xfrm>
            <a:off x="0" y="2714625"/>
            <a:ext cx="461963" cy="276225"/>
          </a:xfrm>
          <a:prstGeom prst="rect">
            <a:avLst/>
          </a:prstGeom>
          <a:noFill/>
          <a:ln w="9525">
            <a:noFill/>
            <a:miter lim="800000"/>
            <a:headEnd/>
            <a:tailEnd/>
          </a:ln>
        </p:spPr>
        <p:txBody>
          <a:bodyPr>
            <a:spAutoFit/>
          </a:bodyPr>
          <a:lstStyle/>
          <a:p>
            <a:pPr defTabSz="914400"/>
            <a:r>
              <a:rPr lang="es-ES" sz="1200" smtClean="0">
                <a:solidFill>
                  <a:srgbClr val="000000"/>
                </a:solidFill>
                <a:latin typeface="Arial" pitchFamily="34" charset="0"/>
              </a:rPr>
              <a:t>cm</a:t>
            </a:r>
          </a:p>
        </p:txBody>
      </p:sp>
    </p:spTree>
    <p:extLst>
      <p:ext uri="{BB962C8B-B14F-4D97-AF65-F5344CB8AC3E}">
        <p14:creationId xmlns:p14="http://schemas.microsoft.com/office/powerpoint/2010/main" val="37080780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G_009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13317" name="Rectangle 5"/>
          <p:cNvSpPr>
            <a:spLocks noGrp="1" noChangeArrowheads="1"/>
          </p:cNvSpPr>
          <p:nvPr>
            <p:ph type="body" idx="1"/>
          </p:nvPr>
        </p:nvSpPr>
        <p:spPr/>
        <p:txBody>
          <a:bodyPr/>
          <a:lstStyle/>
          <a:p>
            <a:endParaRPr lang="es-ES_tradnl"/>
          </a:p>
        </p:txBody>
      </p:sp>
      <p:pic>
        <p:nvPicPr>
          <p:cNvPr id="13318" name="Picture 6" descr="Gransup_coraza"/>
          <p:cNvPicPr>
            <a:picLocks noChangeAspect="1" noChangeArrowheads="1"/>
          </p:cNvPicPr>
          <p:nvPr/>
        </p:nvPicPr>
        <p:blipFill>
          <a:blip r:embed="rId3" cstate="print"/>
          <a:srcRect/>
          <a:stretch>
            <a:fillRect/>
          </a:stretch>
        </p:blipFill>
        <p:spPr bwMode="auto">
          <a:xfrm>
            <a:off x="0" y="595313"/>
            <a:ext cx="9144000" cy="6262687"/>
          </a:xfrm>
          <a:prstGeom prst="rect">
            <a:avLst/>
          </a:prstGeom>
          <a:noFill/>
        </p:spPr>
      </p:pic>
      <p:sp>
        <p:nvSpPr>
          <p:cNvPr id="6" name="5 Título"/>
          <p:cNvSpPr>
            <a:spLocks noGrp="1"/>
          </p:cNvSpPr>
          <p:nvPr>
            <p:ph type="title"/>
          </p:nvPr>
        </p:nvSpPr>
        <p:spPr/>
        <p:txBody>
          <a:bodyPr/>
          <a:lstStyle/>
          <a:p>
            <a:endParaRPr lang="es-ES"/>
          </a:p>
        </p:txBody>
      </p:sp>
    </p:spTree>
    <p:extLst>
      <p:ext uri="{BB962C8B-B14F-4D97-AF65-F5344CB8AC3E}">
        <p14:creationId xmlns:p14="http://schemas.microsoft.com/office/powerpoint/2010/main" val="15539292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p:txBody>
          <a:bodyPr/>
          <a:lstStyle/>
          <a:p>
            <a:endParaRPr lang="es-ES_tradnl"/>
          </a:p>
        </p:txBody>
      </p:sp>
      <p:pic>
        <p:nvPicPr>
          <p:cNvPr id="7172" name="Picture 4" descr="Gransub_coraza"/>
          <p:cNvPicPr>
            <a:picLocks noChangeAspect="1" noChangeArrowheads="1"/>
          </p:cNvPicPr>
          <p:nvPr/>
        </p:nvPicPr>
        <p:blipFill>
          <a:blip r:embed="rId2" cstate="print"/>
          <a:srcRect/>
          <a:stretch>
            <a:fillRect/>
          </a:stretch>
        </p:blipFill>
        <p:spPr bwMode="auto">
          <a:xfrm>
            <a:off x="0" y="595313"/>
            <a:ext cx="9144000" cy="6262687"/>
          </a:xfrm>
          <a:prstGeom prst="rect">
            <a:avLst/>
          </a:prstGeom>
          <a:noFill/>
        </p:spPr>
      </p:pic>
      <p:sp>
        <p:nvSpPr>
          <p:cNvPr id="6" name="5 Rectángulo"/>
          <p:cNvSpPr/>
          <p:nvPr/>
        </p:nvSpPr>
        <p:spPr>
          <a:xfrm>
            <a:off x="2987824" y="0"/>
            <a:ext cx="3078600" cy="369332"/>
          </a:xfrm>
          <a:prstGeom prst="rect">
            <a:avLst/>
          </a:prstGeom>
        </p:spPr>
        <p:txBody>
          <a:bodyPr wrap="none">
            <a:spAutoFit/>
          </a:bodyPr>
          <a:lstStyle/>
          <a:p>
            <a:pPr defTabSz="914400"/>
            <a:r>
              <a:rPr lang="es-ES" b="1" dirty="0" smtClean="0">
                <a:solidFill>
                  <a:prstClr val="black"/>
                </a:solidFill>
                <a:latin typeface="Cambria" pitchFamily="18" charset="0"/>
              </a:rPr>
              <a:t>MENDARAZ (RÍO URUMEA) </a:t>
            </a:r>
            <a:endParaRPr lang="es-ES" dirty="0">
              <a:solidFill>
                <a:prstClr val="black"/>
              </a:solidFill>
              <a:latin typeface="Calibri"/>
            </a:endParaRPr>
          </a:p>
        </p:txBody>
      </p:sp>
    </p:spTree>
    <p:extLst>
      <p:ext uri="{BB962C8B-B14F-4D97-AF65-F5344CB8AC3E}">
        <p14:creationId xmlns:p14="http://schemas.microsoft.com/office/powerpoint/2010/main" val="16270418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suario\Desktop\Gállego mayo 11\Salto lobo 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70000"/>
            <a:ext cx="9144000" cy="5588000"/>
          </a:xfrm>
          <a:prstGeom prst="rect">
            <a:avLst/>
          </a:prstGeom>
          <a:noFill/>
          <a:ln w="9525">
            <a:noFill/>
            <a:miter lim="800000"/>
            <a:headEnd/>
            <a:tailEnd/>
          </a:ln>
        </p:spPr>
      </p:pic>
      <p:sp>
        <p:nvSpPr>
          <p:cNvPr id="106497" name="Rectangle 1"/>
          <p:cNvSpPr>
            <a:spLocks noChangeArrowheads="1"/>
          </p:cNvSpPr>
          <p:nvPr/>
        </p:nvSpPr>
        <p:spPr bwMode="auto">
          <a:xfrm>
            <a:off x="0" y="0"/>
            <a:ext cx="9144000" cy="1292662"/>
          </a:xfrm>
          <a:prstGeom prst="rect">
            <a:avLst/>
          </a:prstGeom>
          <a:noFill/>
          <a:ln w="9525">
            <a:noFill/>
            <a:miter lim="800000"/>
            <a:headEnd/>
            <a:tailEnd/>
          </a:ln>
          <a:effectLst/>
        </p:spPr>
        <p:txBody>
          <a:bodyPr wrap="square" anchor="ctr">
            <a:spAutoFit/>
          </a:bodyPr>
          <a:lstStyle/>
          <a:p>
            <a:pPr algn="ctr" defTabSz="914400" eaLnBrk="0" hangingPunct="0">
              <a:defRPr/>
            </a:pPr>
            <a:r>
              <a:rPr lang="es-ES" sz="2400" b="1" dirty="0">
                <a:solidFill>
                  <a:srgbClr val="000000"/>
                </a:solidFill>
                <a:latin typeface="Arial"/>
                <a:ea typeface="Calibri" pitchFamily="34" charset="0"/>
              </a:rPr>
              <a:t>Indicador </a:t>
            </a:r>
            <a:r>
              <a:rPr lang="es-ES" sz="2400" b="1" dirty="0">
                <a:solidFill>
                  <a:srgbClr val="000000"/>
                </a:solidFill>
                <a:latin typeface="Calibri"/>
              </a:rPr>
              <a:t>VEGETACIÓN EN EL </a:t>
            </a:r>
            <a:r>
              <a:rPr lang="es-ES" sz="2400" b="1" dirty="0" smtClean="0">
                <a:solidFill>
                  <a:srgbClr val="000000"/>
                </a:solidFill>
                <a:latin typeface="Calibri"/>
              </a:rPr>
              <a:t>CAUCE</a:t>
            </a:r>
            <a:endParaRPr lang="es-ES" dirty="0">
              <a:solidFill>
                <a:srgbClr val="000000"/>
              </a:solidFill>
              <a:latin typeface="Arial"/>
              <a:ea typeface="Calibri" pitchFamily="34" charset="0"/>
            </a:endParaRPr>
          </a:p>
          <a:p>
            <a:pPr defTabSz="914400">
              <a:defRPr/>
            </a:pPr>
            <a:endParaRPr lang="es-ES" dirty="0" smtClean="0">
              <a:solidFill>
                <a:srgbClr val="000000"/>
              </a:solidFill>
              <a:latin typeface="Calibri"/>
            </a:endParaRPr>
          </a:p>
          <a:p>
            <a:pPr defTabSz="914400">
              <a:defRPr/>
            </a:pPr>
            <a:endParaRPr lang="es-ES" dirty="0" smtClean="0">
              <a:solidFill>
                <a:srgbClr val="000000"/>
              </a:solidFill>
              <a:latin typeface="Calibri"/>
            </a:endParaRPr>
          </a:p>
          <a:p>
            <a:pPr defTabSz="914400">
              <a:defRPr/>
            </a:pPr>
            <a:endParaRPr lang="es-ES" dirty="0" smtClean="0">
              <a:solidFill>
                <a:srgbClr val="000000"/>
              </a:solidFill>
              <a:latin typeface="Calibri"/>
            </a:endParaRPr>
          </a:p>
        </p:txBody>
      </p:sp>
      <p:sp>
        <p:nvSpPr>
          <p:cNvPr id="4" name="3 Rectángulo"/>
          <p:cNvSpPr/>
          <p:nvPr/>
        </p:nvSpPr>
        <p:spPr>
          <a:xfrm>
            <a:off x="1763688" y="476672"/>
            <a:ext cx="7380312" cy="1477328"/>
          </a:xfrm>
          <a:prstGeom prst="rect">
            <a:avLst/>
          </a:prstGeom>
        </p:spPr>
        <p:txBody>
          <a:bodyPr wrap="square">
            <a:spAutoFit/>
          </a:bodyPr>
          <a:lstStyle/>
          <a:p>
            <a:pPr algn="just" defTabSz="914400">
              <a:defRPr/>
            </a:pPr>
            <a:r>
              <a:rPr lang="es-ES" b="1" dirty="0" smtClean="0">
                <a:solidFill>
                  <a:srgbClr val="000000"/>
                </a:solidFill>
                <a:latin typeface="Calibri"/>
              </a:rPr>
              <a:t>Indicador negativo de dinámica geomorfológica, ya que constituye un síntoma claro de restricción de caudales y/o de procesos. Además, la propia vegetación en el cauce ejercerá de freno de los procesos geomorfológicos dentro del mismo, contribuyendo a la estabilización. Esta estabilización llevará a la pérdida de complejidad en las </a:t>
            </a:r>
            <a:r>
              <a:rPr lang="es-ES" b="1" dirty="0" err="1" smtClean="0">
                <a:solidFill>
                  <a:srgbClr val="000000"/>
                </a:solidFill>
                <a:latin typeface="Calibri"/>
              </a:rPr>
              <a:t>geoformas</a:t>
            </a:r>
            <a:r>
              <a:rPr lang="es-ES" b="1" dirty="0" smtClean="0">
                <a:solidFill>
                  <a:srgbClr val="000000"/>
                </a:solidFill>
                <a:latin typeface="Calibri"/>
              </a:rPr>
              <a:t> y de </a:t>
            </a:r>
            <a:r>
              <a:rPr lang="es-ES" b="1" dirty="0" err="1" smtClean="0">
                <a:solidFill>
                  <a:srgbClr val="000000"/>
                </a:solidFill>
                <a:latin typeface="Calibri"/>
              </a:rPr>
              <a:t>geodiversidad</a:t>
            </a:r>
            <a:r>
              <a:rPr lang="es-ES" b="1" dirty="0" smtClean="0">
                <a:solidFill>
                  <a:srgbClr val="000000"/>
                </a:solidFill>
                <a:latin typeface="Calibri"/>
              </a:rPr>
              <a:t>.</a:t>
            </a:r>
          </a:p>
        </p:txBody>
      </p:sp>
    </p:spTree>
    <p:extLst>
      <p:ext uri="{BB962C8B-B14F-4D97-AF65-F5344CB8AC3E}">
        <p14:creationId xmlns:p14="http://schemas.microsoft.com/office/powerpoint/2010/main" val="871696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Grp="1" noChangeAspect="1"/>
          </p:cNvGraphicFramePr>
          <p:nvPr>
            <p:ph/>
          </p:nvPr>
        </p:nvGraphicFramePr>
        <p:xfrm>
          <a:off x="0" y="449263"/>
          <a:ext cx="9144000" cy="6408737"/>
        </p:xfrm>
        <a:graphic>
          <a:graphicData uri="http://schemas.openxmlformats.org/presentationml/2006/ole">
            <mc:AlternateContent xmlns:mc="http://schemas.openxmlformats.org/markup-compatibility/2006">
              <mc:Choice xmlns:v="urn:schemas-microsoft-com:vml" Requires="v">
                <p:oleObj spid="_x0000_s2064" name="Document" r:id="rId5" imgW="10074803" imgH="7059711" progId="Word.Document.8">
                  <p:embed/>
                </p:oleObj>
              </mc:Choice>
              <mc:Fallback>
                <p:oleObj name="Document" r:id="rId5" imgW="10074803" imgH="7059711"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49263"/>
                        <a:ext cx="9144000" cy="64087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Rectangle 6"/>
          <p:cNvSpPr>
            <a:spLocks noChangeArrowheads="1"/>
          </p:cNvSpPr>
          <p:nvPr/>
        </p:nvSpPr>
        <p:spPr bwMode="auto">
          <a:xfrm>
            <a:off x="2124075" y="0"/>
            <a:ext cx="4492625" cy="457200"/>
          </a:xfrm>
          <a:prstGeom prst="rect">
            <a:avLst/>
          </a:prstGeom>
          <a:noFill/>
          <a:ln w="9525">
            <a:noFill/>
            <a:miter lim="800000"/>
            <a:headEnd/>
            <a:tailEnd/>
          </a:ln>
        </p:spPr>
        <p:txBody>
          <a:bodyPr wrap="none">
            <a:spAutoFit/>
          </a:bodyPr>
          <a:lstStyle/>
          <a:p>
            <a:pPr defTabSz="914400"/>
            <a:r>
              <a:rPr lang="es-ES_tradnl" sz="2400">
                <a:solidFill>
                  <a:prstClr val="black"/>
                </a:solidFill>
                <a:latin typeface="Trebuchet MS" pitchFamily="34" charset="0"/>
              </a:rPr>
              <a:t>Indice hidrogeomorfológico IHG</a:t>
            </a:r>
            <a:endParaRPr lang="es-ES" sz="2400">
              <a:solidFill>
                <a:prstClr val="black"/>
              </a:solidFill>
              <a:latin typeface="Trebuchet MS" pitchFamily="34" charset="0"/>
            </a:endParaRPr>
          </a:p>
        </p:txBody>
      </p:sp>
    </p:spTree>
    <p:extLst>
      <p:ext uri="{BB962C8B-B14F-4D97-AF65-F5344CB8AC3E}">
        <p14:creationId xmlns:p14="http://schemas.microsoft.com/office/powerpoint/2010/main" val="4718913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13633"/>
            <a:ext cx="9144000" cy="923330"/>
          </a:xfrm>
          <a:prstGeom prst="rect">
            <a:avLst/>
          </a:prstGeom>
        </p:spPr>
        <p:txBody>
          <a:bodyPr wrap="square">
            <a:spAutoFit/>
          </a:bodyPr>
          <a:lstStyle/>
          <a:p>
            <a:pPr defTabSz="914400"/>
            <a:endParaRPr lang="es-ES" dirty="0" smtClean="0">
              <a:solidFill>
                <a:prstClr val="black"/>
              </a:solidFill>
              <a:latin typeface="Calibri"/>
            </a:endParaRPr>
          </a:p>
          <a:p>
            <a:pPr defTabSz="914400"/>
            <a:endParaRPr lang="es-ES" b="1" dirty="0" smtClean="0">
              <a:solidFill>
                <a:prstClr val="black"/>
              </a:solidFill>
              <a:latin typeface="Calibri"/>
            </a:endParaRPr>
          </a:p>
          <a:p>
            <a:pPr defTabSz="914400"/>
            <a:endParaRPr lang="es-ES" b="1" dirty="0">
              <a:solidFill>
                <a:prstClr val="black"/>
              </a:solidFill>
              <a:latin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3123012" cy="77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16291" y="1196752"/>
            <a:ext cx="3006721" cy="1477328"/>
          </a:xfrm>
          <a:prstGeom prst="rect">
            <a:avLst/>
          </a:prstGeom>
        </p:spPr>
        <p:txBody>
          <a:bodyPr wrap="square">
            <a:spAutoFit/>
          </a:bodyPr>
          <a:lstStyle/>
          <a:p>
            <a:pPr defTabSz="914400"/>
            <a:r>
              <a:rPr lang="es-ES" b="1" dirty="0">
                <a:solidFill>
                  <a:prstClr val="black"/>
                </a:solidFill>
                <a:latin typeface="Calibri"/>
              </a:rPr>
              <a:t>PROTOCOLO DE CARACTERIZACIÓN HIDROMORFOLÓGICA DE MASAS DE AGUA DE LA CATEGORÍA </a:t>
            </a:r>
            <a:r>
              <a:rPr lang="es-ES" b="1" dirty="0" smtClean="0">
                <a:solidFill>
                  <a:prstClr val="black"/>
                </a:solidFill>
                <a:latin typeface="Calibri"/>
              </a:rPr>
              <a:t>RÍOS.</a:t>
            </a:r>
            <a:endParaRPr lang="es-ES" b="1" dirty="0">
              <a:solidFill>
                <a:prstClr val="black"/>
              </a:solidFill>
              <a:latin typeface="Calibri"/>
            </a:endParaRPr>
          </a:p>
        </p:txBody>
      </p:sp>
      <p:pic>
        <p:nvPicPr>
          <p:cNvPr id="1802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67944" y="41791"/>
            <a:ext cx="4899023" cy="6766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72998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13633"/>
            <a:ext cx="9144000" cy="923330"/>
          </a:xfrm>
          <a:prstGeom prst="rect">
            <a:avLst/>
          </a:prstGeom>
        </p:spPr>
        <p:txBody>
          <a:bodyPr wrap="square">
            <a:spAutoFit/>
          </a:bodyPr>
          <a:lstStyle/>
          <a:p>
            <a:pPr defTabSz="914400"/>
            <a:endParaRPr lang="es-ES" dirty="0" smtClean="0">
              <a:solidFill>
                <a:prstClr val="black"/>
              </a:solidFill>
              <a:latin typeface="Calibri"/>
            </a:endParaRPr>
          </a:p>
          <a:p>
            <a:pPr defTabSz="914400"/>
            <a:endParaRPr lang="es-ES" b="1" dirty="0" smtClean="0">
              <a:solidFill>
                <a:prstClr val="black"/>
              </a:solidFill>
              <a:latin typeface="Calibri"/>
            </a:endParaRPr>
          </a:p>
          <a:p>
            <a:pPr defTabSz="914400"/>
            <a:endParaRPr lang="es-ES" b="1" dirty="0">
              <a:solidFill>
                <a:prstClr val="black"/>
              </a:solidFill>
              <a:latin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3123012" cy="77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16291" y="1196752"/>
            <a:ext cx="3006721" cy="1477328"/>
          </a:xfrm>
          <a:prstGeom prst="rect">
            <a:avLst/>
          </a:prstGeom>
        </p:spPr>
        <p:txBody>
          <a:bodyPr wrap="square">
            <a:spAutoFit/>
          </a:bodyPr>
          <a:lstStyle/>
          <a:p>
            <a:pPr defTabSz="914400"/>
            <a:r>
              <a:rPr lang="es-ES" b="1" dirty="0">
                <a:solidFill>
                  <a:prstClr val="black"/>
                </a:solidFill>
                <a:latin typeface="Calibri"/>
              </a:rPr>
              <a:t>PROTOCOLO DE CARACTERIZACIÓN HIDROMORFOLÓGICA DE MASAS DE AGUA DE LA CATEGORÍA </a:t>
            </a:r>
            <a:r>
              <a:rPr lang="es-ES" b="1" dirty="0" smtClean="0">
                <a:solidFill>
                  <a:prstClr val="black"/>
                </a:solidFill>
                <a:latin typeface="Calibri"/>
              </a:rPr>
              <a:t>RÍOS.</a:t>
            </a:r>
            <a:endParaRPr lang="es-ES" b="1" dirty="0">
              <a:solidFill>
                <a:prstClr val="black"/>
              </a:solidFill>
              <a:latin typeface="Calibri"/>
            </a:endParaRPr>
          </a:p>
        </p:txBody>
      </p:sp>
      <p:pic>
        <p:nvPicPr>
          <p:cNvPr id="1812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1880" y="50357"/>
            <a:ext cx="5635067" cy="6807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59195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55776" y="607031"/>
            <a:ext cx="6588224" cy="6250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0" y="13633"/>
            <a:ext cx="9144000" cy="923330"/>
          </a:xfrm>
          <a:prstGeom prst="rect">
            <a:avLst/>
          </a:prstGeom>
        </p:spPr>
        <p:txBody>
          <a:bodyPr wrap="square">
            <a:spAutoFit/>
          </a:bodyPr>
          <a:lstStyle/>
          <a:p>
            <a:pPr defTabSz="914400"/>
            <a:endParaRPr lang="es-ES" dirty="0" smtClean="0">
              <a:solidFill>
                <a:prstClr val="black"/>
              </a:solidFill>
              <a:latin typeface="Calibri"/>
            </a:endParaRPr>
          </a:p>
          <a:p>
            <a:pPr defTabSz="914400"/>
            <a:endParaRPr lang="es-ES" b="1" dirty="0" smtClean="0">
              <a:solidFill>
                <a:prstClr val="black"/>
              </a:solidFill>
              <a:latin typeface="Calibri"/>
            </a:endParaRPr>
          </a:p>
          <a:p>
            <a:pPr defTabSz="914400"/>
            <a:endParaRPr lang="es-ES" b="1" dirty="0">
              <a:solidFill>
                <a:prstClr val="black"/>
              </a:solidFill>
              <a:latin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3123012" cy="77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16291" y="1196752"/>
            <a:ext cx="3006721" cy="1477328"/>
          </a:xfrm>
          <a:prstGeom prst="rect">
            <a:avLst/>
          </a:prstGeom>
        </p:spPr>
        <p:txBody>
          <a:bodyPr wrap="square">
            <a:spAutoFit/>
          </a:bodyPr>
          <a:lstStyle/>
          <a:p>
            <a:pPr defTabSz="914400"/>
            <a:r>
              <a:rPr lang="es-ES" b="1" dirty="0">
                <a:solidFill>
                  <a:prstClr val="black"/>
                </a:solidFill>
                <a:latin typeface="Calibri"/>
              </a:rPr>
              <a:t>PROTOCOLO DE CARACTERIZACIÓN HIDROMORFOLÓGICA DE MASAS DE AGUA DE LA CATEGORÍA </a:t>
            </a:r>
            <a:r>
              <a:rPr lang="es-ES" b="1" dirty="0" smtClean="0">
                <a:solidFill>
                  <a:prstClr val="black"/>
                </a:solidFill>
                <a:latin typeface="Calibri"/>
              </a:rPr>
              <a:t>RÍOS.</a:t>
            </a:r>
            <a:endParaRPr lang="es-ES" b="1" dirty="0">
              <a:solidFill>
                <a:prstClr val="black"/>
              </a:solidFill>
              <a:latin typeface="Calibri"/>
            </a:endParaRPr>
          </a:p>
        </p:txBody>
      </p:sp>
    </p:spTree>
    <p:extLst>
      <p:ext uri="{BB962C8B-B14F-4D97-AF65-F5344CB8AC3E}">
        <p14:creationId xmlns:p14="http://schemas.microsoft.com/office/powerpoint/2010/main" val="19997724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13633"/>
            <a:ext cx="9144000" cy="923330"/>
          </a:xfrm>
          <a:prstGeom prst="rect">
            <a:avLst/>
          </a:prstGeom>
        </p:spPr>
        <p:txBody>
          <a:bodyPr wrap="square">
            <a:spAutoFit/>
          </a:bodyPr>
          <a:lstStyle/>
          <a:p>
            <a:pPr defTabSz="914400"/>
            <a:endParaRPr lang="es-ES" dirty="0" smtClean="0">
              <a:solidFill>
                <a:prstClr val="black"/>
              </a:solidFill>
              <a:latin typeface="Calibri"/>
            </a:endParaRPr>
          </a:p>
          <a:p>
            <a:pPr defTabSz="914400"/>
            <a:endParaRPr lang="es-ES" b="1" dirty="0" smtClean="0">
              <a:solidFill>
                <a:prstClr val="black"/>
              </a:solidFill>
              <a:latin typeface="Calibri"/>
            </a:endParaRPr>
          </a:p>
          <a:p>
            <a:pPr defTabSz="914400"/>
            <a:endParaRPr lang="es-ES" b="1" dirty="0">
              <a:solidFill>
                <a:prstClr val="black"/>
              </a:solidFill>
              <a:latin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3123012" cy="77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3123012" y="38589"/>
            <a:ext cx="6020988" cy="646331"/>
          </a:xfrm>
          <a:prstGeom prst="rect">
            <a:avLst/>
          </a:prstGeom>
        </p:spPr>
        <p:txBody>
          <a:bodyPr wrap="square">
            <a:spAutoFit/>
          </a:bodyPr>
          <a:lstStyle/>
          <a:p>
            <a:pPr defTabSz="914400"/>
            <a:r>
              <a:rPr lang="es-ES" b="1" dirty="0">
                <a:solidFill>
                  <a:prstClr val="black"/>
                </a:solidFill>
                <a:latin typeface="Calibri"/>
              </a:rPr>
              <a:t>PROTOCOLO DE CARACTERIZACIÓN HIDROMORFOLÓGICA DE MASAS DE AGUA DE LA CATEGORÍA </a:t>
            </a:r>
            <a:r>
              <a:rPr lang="es-ES" b="1" dirty="0" smtClean="0">
                <a:solidFill>
                  <a:prstClr val="black"/>
                </a:solidFill>
                <a:latin typeface="Calibri"/>
              </a:rPr>
              <a:t>RÍOS.</a:t>
            </a:r>
            <a:endParaRPr lang="es-ES" b="1" dirty="0">
              <a:solidFill>
                <a:prstClr val="black"/>
              </a:solidFill>
              <a:latin typeface="Calibri"/>
            </a:endParaRPr>
          </a:p>
        </p:txBody>
      </p:sp>
      <p:pic>
        <p:nvPicPr>
          <p:cNvPr id="18227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1" y="936963"/>
            <a:ext cx="8982313" cy="5228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1476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13633"/>
            <a:ext cx="9144000" cy="923330"/>
          </a:xfrm>
          <a:prstGeom prst="rect">
            <a:avLst/>
          </a:prstGeom>
        </p:spPr>
        <p:txBody>
          <a:bodyPr wrap="square">
            <a:spAutoFit/>
          </a:bodyPr>
          <a:lstStyle/>
          <a:p>
            <a:pPr defTabSz="914400"/>
            <a:endParaRPr lang="es-ES" dirty="0" smtClean="0">
              <a:solidFill>
                <a:prstClr val="black"/>
              </a:solidFill>
              <a:latin typeface="Calibri"/>
            </a:endParaRPr>
          </a:p>
          <a:p>
            <a:pPr defTabSz="914400"/>
            <a:endParaRPr lang="es-ES" b="1" dirty="0" smtClean="0">
              <a:solidFill>
                <a:prstClr val="black"/>
              </a:solidFill>
              <a:latin typeface="Calibri"/>
            </a:endParaRPr>
          </a:p>
          <a:p>
            <a:pPr defTabSz="914400"/>
            <a:endParaRPr lang="es-ES" b="1" dirty="0">
              <a:solidFill>
                <a:prstClr val="black"/>
              </a:solidFill>
              <a:latin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3123012" cy="77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3123012" y="38589"/>
            <a:ext cx="6020988" cy="646331"/>
          </a:xfrm>
          <a:prstGeom prst="rect">
            <a:avLst/>
          </a:prstGeom>
        </p:spPr>
        <p:txBody>
          <a:bodyPr wrap="square">
            <a:spAutoFit/>
          </a:bodyPr>
          <a:lstStyle/>
          <a:p>
            <a:pPr defTabSz="914400"/>
            <a:r>
              <a:rPr lang="es-ES" b="1" dirty="0">
                <a:solidFill>
                  <a:prstClr val="black"/>
                </a:solidFill>
                <a:latin typeface="Calibri"/>
              </a:rPr>
              <a:t>PROTOCOLO DE CARACTERIZACIÓN HIDROMORFOLÓGICA DE MASAS DE AGUA DE LA CATEGORÍA </a:t>
            </a:r>
            <a:r>
              <a:rPr lang="es-ES" b="1" dirty="0" smtClean="0">
                <a:solidFill>
                  <a:prstClr val="black"/>
                </a:solidFill>
                <a:latin typeface="Calibri"/>
              </a:rPr>
              <a:t>RÍOS.</a:t>
            </a:r>
            <a:endParaRPr lang="es-ES" b="1" dirty="0">
              <a:solidFill>
                <a:prstClr val="black"/>
              </a:solidFill>
              <a:latin typeface="Calibri"/>
            </a:endParaRPr>
          </a:p>
        </p:txBody>
      </p:sp>
      <p:pic>
        <p:nvPicPr>
          <p:cNvPr id="1832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35" y="890640"/>
            <a:ext cx="9155269" cy="5562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87516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18171"/>
            <a:ext cx="9144000" cy="1569660"/>
          </a:xfrm>
          <a:prstGeom prst="rect">
            <a:avLst/>
          </a:prstGeom>
          <a:noFill/>
          <a:ln w="9525">
            <a:noFill/>
            <a:miter lim="800000"/>
            <a:headEnd/>
            <a:tailEnd/>
          </a:ln>
          <a:effectLst/>
        </p:spPr>
        <p:txBody>
          <a:bodyPr anchor="ctr">
            <a:spAutoFit/>
          </a:bodyPr>
          <a:lstStyle/>
          <a:p>
            <a:pPr algn="just">
              <a:defRPr/>
            </a:pPr>
            <a:r>
              <a:rPr lang="es-ES" sz="2400" dirty="0">
                <a:solidFill>
                  <a:prstClr val="black"/>
                </a:solidFill>
                <a:ea typeface="Meiryo" pitchFamily="34" charset="-128"/>
                <a:cs typeface="David" pitchFamily="34" charset="-79"/>
              </a:rPr>
              <a:t>Para la </a:t>
            </a:r>
            <a:r>
              <a:rPr lang="es-ES" sz="2400" b="1" dirty="0">
                <a:solidFill>
                  <a:prstClr val="black"/>
                </a:solidFill>
                <a:ea typeface="Meiryo" pitchFamily="34" charset="-128"/>
                <a:cs typeface="David" pitchFamily="34" charset="-79"/>
              </a:rPr>
              <a:t>función de transporte </a:t>
            </a:r>
            <a:r>
              <a:rPr lang="es-ES" sz="2400" dirty="0">
                <a:solidFill>
                  <a:prstClr val="black"/>
                </a:solidFill>
                <a:ea typeface="Meiryo" pitchFamily="34" charset="-128"/>
                <a:cs typeface="David" pitchFamily="34" charset="-79"/>
              </a:rPr>
              <a:t>el </a:t>
            </a:r>
            <a:r>
              <a:rPr lang="es-ES" sz="2400" dirty="0" smtClean="0">
                <a:solidFill>
                  <a:prstClr val="black"/>
                </a:solidFill>
                <a:ea typeface="Meiryo" pitchFamily="34" charset="-128"/>
                <a:cs typeface="David" pitchFamily="34" charset="-79"/>
              </a:rPr>
              <a:t>río cuenta </a:t>
            </a:r>
            <a:r>
              <a:rPr lang="es-ES" sz="2400" dirty="0">
                <a:solidFill>
                  <a:prstClr val="black"/>
                </a:solidFill>
                <a:ea typeface="Meiryo" pitchFamily="34" charset="-128"/>
                <a:cs typeface="David" pitchFamily="34" charset="-79"/>
              </a:rPr>
              <a:t>con las </a:t>
            </a:r>
            <a:r>
              <a:rPr lang="es-ES" sz="2400" b="1" dirty="0">
                <a:solidFill>
                  <a:prstClr val="black"/>
                </a:solidFill>
                <a:ea typeface="Meiryo" pitchFamily="34" charset="-128"/>
                <a:cs typeface="David" pitchFamily="34" charset="-79"/>
              </a:rPr>
              <a:t>redes de drenaje</a:t>
            </a:r>
            <a:r>
              <a:rPr lang="es-ES" sz="2400" dirty="0">
                <a:solidFill>
                  <a:prstClr val="black"/>
                </a:solidFill>
                <a:ea typeface="Meiryo" pitchFamily="34" charset="-128"/>
                <a:cs typeface="David" pitchFamily="34" charset="-79"/>
              </a:rPr>
              <a:t>, compuestas de </a:t>
            </a:r>
            <a:r>
              <a:rPr lang="es-ES" sz="2400" b="1" dirty="0" smtClean="0">
                <a:solidFill>
                  <a:prstClr val="black"/>
                </a:solidFill>
                <a:ea typeface="Meiryo" pitchFamily="34" charset="-128"/>
                <a:cs typeface="David" pitchFamily="34" charset="-79"/>
              </a:rPr>
              <a:t>CAUCES</a:t>
            </a:r>
            <a:r>
              <a:rPr lang="es-ES" sz="2400" dirty="0" smtClean="0">
                <a:solidFill>
                  <a:prstClr val="black"/>
                </a:solidFill>
                <a:ea typeface="Meiryo" pitchFamily="34" charset="-128"/>
                <a:cs typeface="David" pitchFamily="34" charset="-79"/>
              </a:rPr>
              <a:t>, </a:t>
            </a:r>
            <a:r>
              <a:rPr lang="es-ES" sz="2400" dirty="0">
                <a:solidFill>
                  <a:prstClr val="black"/>
                </a:solidFill>
                <a:ea typeface="Meiryo" pitchFamily="34" charset="-128"/>
                <a:cs typeface="David" pitchFamily="34" charset="-79"/>
              </a:rPr>
              <a:t>que son </a:t>
            </a:r>
            <a:r>
              <a:rPr lang="es-ES" sz="2400" b="1" dirty="0">
                <a:solidFill>
                  <a:prstClr val="black"/>
                </a:solidFill>
                <a:ea typeface="Meiryo" pitchFamily="34" charset="-128"/>
                <a:cs typeface="David" pitchFamily="34" charset="-79"/>
              </a:rPr>
              <a:t>formas de relieve eficientes para el transporte, diseñadas y dimensionadas por el propio </a:t>
            </a:r>
            <a:r>
              <a:rPr lang="es-ES" sz="2400" b="1" dirty="0" smtClean="0">
                <a:solidFill>
                  <a:prstClr val="black"/>
                </a:solidFill>
                <a:ea typeface="Meiryo" pitchFamily="34" charset="-128"/>
                <a:cs typeface="David" pitchFamily="34" charset="-79"/>
              </a:rPr>
              <a:t>río </a:t>
            </a:r>
            <a:r>
              <a:rPr lang="es-ES" sz="2400" b="1" dirty="0">
                <a:solidFill>
                  <a:prstClr val="black"/>
                </a:solidFill>
                <a:ea typeface="Meiryo" pitchFamily="34" charset="-128"/>
                <a:cs typeface="David" pitchFamily="34" charset="-79"/>
              </a:rPr>
              <a:t>para evacuar de forma eficaz las crecidas</a:t>
            </a:r>
            <a:r>
              <a:rPr lang="es-ES" sz="2400" dirty="0">
                <a:solidFill>
                  <a:prstClr val="black"/>
                </a:solidFill>
                <a:ea typeface="Meiryo" pitchFamily="34" charset="-128"/>
                <a:cs typeface="David" pitchFamily="34" charset="-79"/>
              </a:rPr>
              <a:t>, </a:t>
            </a:r>
            <a:r>
              <a:rPr lang="es-ES" sz="2400" dirty="0" smtClean="0">
                <a:solidFill>
                  <a:prstClr val="black"/>
                </a:solidFill>
                <a:ea typeface="Meiryo" pitchFamily="34" charset="-128"/>
                <a:cs typeface="David" pitchFamily="34" charset="-79"/>
              </a:rPr>
              <a:t>principales </a:t>
            </a:r>
            <a:r>
              <a:rPr lang="es-ES" sz="2400" dirty="0">
                <a:solidFill>
                  <a:prstClr val="black"/>
                </a:solidFill>
                <a:ea typeface="Meiryo" pitchFamily="34" charset="-128"/>
                <a:cs typeface="David" pitchFamily="34" charset="-79"/>
              </a:rPr>
              <a:t>mecanismos de transporte.</a:t>
            </a:r>
            <a:endParaRPr lang="es-ES" sz="2400" dirty="0">
              <a:solidFill>
                <a:prstClr val="black"/>
              </a:solidFill>
              <a:cs typeface="Arial" pitchFamily="34" charset="0"/>
            </a:endParaRPr>
          </a:p>
        </p:txBody>
      </p:sp>
      <p:grpSp>
        <p:nvGrpSpPr>
          <p:cNvPr id="3" name="2 Grupo"/>
          <p:cNvGrpSpPr/>
          <p:nvPr/>
        </p:nvGrpSpPr>
        <p:grpSpPr>
          <a:xfrm>
            <a:off x="707492" y="1587831"/>
            <a:ext cx="7729015" cy="4960482"/>
            <a:chOff x="875433" y="2008519"/>
            <a:chExt cx="7393134" cy="4539794"/>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75433" y="2008519"/>
              <a:ext cx="7393134" cy="4539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Forma libre"/>
            <p:cNvSpPr/>
            <p:nvPr/>
          </p:nvSpPr>
          <p:spPr>
            <a:xfrm>
              <a:off x="2793076" y="4512181"/>
              <a:ext cx="3011049" cy="570288"/>
            </a:xfrm>
            <a:custGeom>
              <a:avLst/>
              <a:gdLst>
                <a:gd name="connsiteX0" fmla="*/ 0 w 2994423"/>
                <a:gd name="connsiteY0" fmla="*/ 66502 h 597188"/>
                <a:gd name="connsiteX1" fmla="*/ 2859578 w 2994423"/>
                <a:gd name="connsiteY1" fmla="*/ 66502 h 597188"/>
                <a:gd name="connsiteX2" fmla="*/ 2310938 w 2994423"/>
                <a:gd name="connsiteY2" fmla="*/ 515389 h 597188"/>
                <a:gd name="connsiteX3" fmla="*/ 382385 w 2994423"/>
                <a:gd name="connsiteY3" fmla="*/ 548640 h 597188"/>
                <a:gd name="connsiteX4" fmla="*/ 16625 w 2994423"/>
                <a:gd name="connsiteY4" fmla="*/ 0 h 597188"/>
                <a:gd name="connsiteX5" fmla="*/ 16625 w 2994423"/>
                <a:gd name="connsiteY5" fmla="*/ 0 h 597188"/>
                <a:gd name="connsiteX0" fmla="*/ 0 w 2994423"/>
                <a:gd name="connsiteY0" fmla="*/ 66502 h 597188"/>
                <a:gd name="connsiteX1" fmla="*/ 2859578 w 2994423"/>
                <a:gd name="connsiteY1" fmla="*/ 66502 h 597188"/>
                <a:gd name="connsiteX2" fmla="*/ 2310938 w 2994423"/>
                <a:gd name="connsiteY2" fmla="*/ 515389 h 597188"/>
                <a:gd name="connsiteX3" fmla="*/ 382385 w 2994423"/>
                <a:gd name="connsiteY3" fmla="*/ 548640 h 597188"/>
                <a:gd name="connsiteX4" fmla="*/ 16625 w 2994423"/>
                <a:gd name="connsiteY4" fmla="*/ 0 h 597188"/>
                <a:gd name="connsiteX0" fmla="*/ 16626 w 3011049"/>
                <a:gd name="connsiteY0" fmla="*/ 43194 h 570288"/>
                <a:gd name="connsiteX1" fmla="*/ 2876204 w 3011049"/>
                <a:gd name="connsiteY1" fmla="*/ 43194 h 570288"/>
                <a:gd name="connsiteX2" fmla="*/ 2327564 w 3011049"/>
                <a:gd name="connsiteY2" fmla="*/ 492081 h 570288"/>
                <a:gd name="connsiteX3" fmla="*/ 399011 w 3011049"/>
                <a:gd name="connsiteY3" fmla="*/ 525332 h 570288"/>
                <a:gd name="connsiteX4" fmla="*/ 0 w 3011049"/>
                <a:gd name="connsiteY4" fmla="*/ 26569 h 57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049" h="570288">
                  <a:moveTo>
                    <a:pt x="16626" y="43194"/>
                  </a:moveTo>
                  <a:cubicBezTo>
                    <a:pt x="1253837" y="5787"/>
                    <a:pt x="2491048" y="-31620"/>
                    <a:pt x="2876204" y="43194"/>
                  </a:cubicBezTo>
                  <a:cubicBezTo>
                    <a:pt x="3261360" y="118008"/>
                    <a:pt x="2740429" y="411725"/>
                    <a:pt x="2327564" y="492081"/>
                  </a:cubicBezTo>
                  <a:cubicBezTo>
                    <a:pt x="1914699" y="572437"/>
                    <a:pt x="786938" y="602917"/>
                    <a:pt x="399011" y="525332"/>
                  </a:cubicBezTo>
                  <a:cubicBezTo>
                    <a:pt x="11084" y="447747"/>
                    <a:pt x="0" y="26569"/>
                    <a:pt x="0" y="26569"/>
                  </a:cubicBezTo>
                </a:path>
              </a:pathLst>
            </a:custGeom>
            <a:pattFill prst="wdUpDiag">
              <a:fgClr>
                <a:srgbClr val="FFFF00"/>
              </a:fgClr>
              <a:bgClr>
                <a:schemeClr val="bg1">
                  <a:lumMod val="75000"/>
                </a:schemeClr>
              </a:bgClr>
            </a:patt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cxnSp>
          <p:nvCxnSpPr>
            <p:cNvPr id="4" name="3 Conector recto de flecha"/>
            <p:cNvCxnSpPr/>
            <p:nvPr/>
          </p:nvCxnSpPr>
          <p:spPr>
            <a:xfrm flipH="1" flipV="1">
              <a:off x="3635896" y="4653136"/>
              <a:ext cx="1512168" cy="936105"/>
            </a:xfrm>
            <a:prstGeom prst="straightConnector1">
              <a:avLst/>
            </a:prstGeom>
            <a:ln w="889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44637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740308"/>
          </a:xfrm>
          <a:prstGeom prst="rect">
            <a:avLst/>
          </a:prstGeom>
          <a:noFill/>
        </p:spPr>
        <p:txBody>
          <a:bodyPr wrap="square" rtlCol="0">
            <a:spAutoFit/>
          </a:bodyPr>
          <a:lstStyle/>
          <a:p>
            <a:pPr algn="ctr"/>
            <a:r>
              <a:rPr lang="es-ES_tradnl" b="1" dirty="0" smtClean="0">
                <a:solidFill>
                  <a:srgbClr val="0000FF"/>
                </a:solidFill>
              </a:rPr>
              <a:t>PROBLEMAS DE PERCEPCIÓN Y MENTALIDAD QUE HACEN MUCHO DAÑO A LOS RÍOS </a:t>
            </a:r>
          </a:p>
          <a:p>
            <a:pPr algn="ctr"/>
            <a:r>
              <a:rPr lang="es-ES_tradnl" b="1" dirty="0" smtClean="0">
                <a:solidFill>
                  <a:srgbClr val="0000FF"/>
                </a:solidFill>
              </a:rPr>
              <a:t>(Y A NOSOTROS MISMOS)</a:t>
            </a:r>
          </a:p>
          <a:p>
            <a:pPr algn="ctr"/>
            <a:endParaRPr lang="es-ES_tradnl" b="1" dirty="0"/>
          </a:p>
          <a:p>
            <a:pPr algn="ctr"/>
            <a:r>
              <a:rPr lang="es-ES_tradnl" b="1" dirty="0" smtClean="0"/>
              <a:t>Propiedad privada e individualismo</a:t>
            </a:r>
          </a:p>
          <a:p>
            <a:pPr algn="ctr"/>
            <a:r>
              <a:rPr lang="es-ES_tradnl" b="1" dirty="0"/>
              <a:t>Productivismo inmediato e intereses </a:t>
            </a:r>
            <a:r>
              <a:rPr lang="es-ES_tradnl" b="1" dirty="0" smtClean="0"/>
              <a:t>económicos</a:t>
            </a:r>
          </a:p>
          <a:p>
            <a:pPr algn="ctr"/>
            <a:r>
              <a:rPr lang="es-ES_tradnl" b="1" dirty="0" smtClean="0"/>
              <a:t>Seguridad y estabilidad como exigencia social</a:t>
            </a:r>
          </a:p>
          <a:p>
            <a:pPr algn="ctr"/>
            <a:r>
              <a:rPr lang="es-ES_tradnl" b="1" dirty="0" smtClean="0"/>
              <a:t>Inercias ingenieriles y enfoques obsoletos</a:t>
            </a:r>
          </a:p>
          <a:p>
            <a:pPr algn="ctr"/>
            <a:r>
              <a:rPr lang="es-ES_tradnl" b="1" dirty="0" smtClean="0"/>
              <a:t>Exceso de confianza en embalses y defensas</a:t>
            </a:r>
          </a:p>
          <a:p>
            <a:pPr algn="ctr"/>
            <a:r>
              <a:rPr lang="es-ES_tradnl" b="1" dirty="0" smtClean="0"/>
              <a:t>Modas estéticas alejadas de nuestra mediterraneidad</a:t>
            </a:r>
          </a:p>
          <a:p>
            <a:pPr algn="ctr"/>
            <a:r>
              <a:rPr lang="es-ES_tradnl" b="1" dirty="0" smtClean="0"/>
              <a:t>Ausencia de cultura ambiental y del riesgo</a:t>
            </a:r>
          </a:p>
          <a:p>
            <a:pPr algn="ctr"/>
            <a:endParaRPr lang="es-ES_tradnl" b="1" dirty="0"/>
          </a:p>
          <a:p>
            <a:pPr algn="ctr"/>
            <a:r>
              <a:rPr lang="es-ES_tradnl" b="1" dirty="0" smtClean="0"/>
              <a:t>Por tanto, demonizamos…</a:t>
            </a:r>
          </a:p>
          <a:p>
            <a:pPr algn="ctr"/>
            <a:r>
              <a:rPr lang="es-ES_tradnl" b="1" dirty="0" smtClean="0"/>
              <a:t>EL CAMBIO, LA DINÁMICA NATURAL, LA IRREGULARIDAD</a:t>
            </a:r>
          </a:p>
          <a:p>
            <a:pPr algn="ctr"/>
            <a:r>
              <a:rPr lang="es-ES_tradnl" b="1" dirty="0" smtClean="0"/>
              <a:t>LAS CRECIDAS</a:t>
            </a:r>
          </a:p>
          <a:p>
            <a:pPr algn="ctr"/>
            <a:r>
              <a:rPr lang="es-ES_tradnl" b="1" dirty="0" smtClean="0"/>
              <a:t>LA EROSIÓN</a:t>
            </a:r>
          </a:p>
          <a:p>
            <a:pPr algn="ctr"/>
            <a:r>
              <a:rPr lang="es-ES_tradnl" b="1" dirty="0" smtClean="0"/>
              <a:t>CUALQUIER PÉRDIDA DE SUELO, DE TERRENO</a:t>
            </a:r>
          </a:p>
          <a:p>
            <a:pPr algn="ctr"/>
            <a:r>
              <a:rPr lang="es-ES_tradnl" b="1" dirty="0" smtClean="0"/>
              <a:t>TODO LO DEL RÍO QUE NO ES AGUA…</a:t>
            </a:r>
          </a:p>
          <a:p>
            <a:pPr algn="ctr"/>
            <a:r>
              <a:rPr lang="es-ES_tradnl" b="1" dirty="0" smtClean="0"/>
              <a:t>LAS GRAVAS</a:t>
            </a:r>
          </a:p>
          <a:p>
            <a:pPr algn="ctr"/>
            <a:r>
              <a:rPr lang="es-ES_tradnl" b="1" dirty="0" smtClean="0"/>
              <a:t>LA MADERA MUERTA</a:t>
            </a:r>
          </a:p>
          <a:p>
            <a:pPr algn="ctr"/>
            <a:r>
              <a:rPr lang="es-ES_tradnl" b="1" dirty="0" smtClean="0"/>
              <a:t>LA VEGETACIÓN EN EL CAUCE</a:t>
            </a:r>
          </a:p>
          <a:p>
            <a:pPr algn="ctr"/>
            <a:r>
              <a:rPr lang="es-ES_tradnl" b="1" dirty="0" smtClean="0"/>
              <a:t>TODO LO “DES…”: DESCANALIZAR, DESURBANIZAR, DESPROTEGER, DEMOLER, DEVOLVER…</a:t>
            </a:r>
          </a:p>
          <a:p>
            <a:pPr algn="ctr"/>
            <a:endParaRPr lang="es-ES_tradnl" b="1" dirty="0"/>
          </a:p>
          <a:p>
            <a:pPr algn="ctr"/>
            <a:r>
              <a:rPr lang="es-ES_tradnl" b="1" dirty="0" smtClean="0"/>
              <a:t>Lo demonizamos porque lo tememos o nos molesta, </a:t>
            </a:r>
          </a:p>
          <a:p>
            <a:pPr algn="ctr"/>
            <a:r>
              <a:rPr lang="es-ES_tradnl" b="1" dirty="0" smtClean="0"/>
              <a:t>sin pensar que es lo que hace que los ríos funcionen bien y nos den múltiples beneficios</a:t>
            </a:r>
            <a:endParaRPr lang="es-ES_tradnl" b="1" dirty="0"/>
          </a:p>
        </p:txBody>
      </p:sp>
    </p:spTree>
    <p:extLst>
      <p:ext uri="{BB962C8B-B14F-4D97-AF65-F5344CB8AC3E}">
        <p14:creationId xmlns:p14="http://schemas.microsoft.com/office/powerpoint/2010/main" val="158605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20" end="2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
                                            <p:txEl>
                                              <p:pRg st="22" end="2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24" y="27001"/>
            <a:ext cx="1453568" cy="369332"/>
          </a:xfrm>
          <a:prstGeom prst="rect">
            <a:avLst/>
          </a:prstGeom>
          <a:noFill/>
        </p:spPr>
        <p:txBody>
          <a:bodyPr wrap="none" rtlCol="0">
            <a:spAutoFit/>
          </a:bodyPr>
          <a:lstStyle/>
          <a:p>
            <a:pPr defTabSz="914400"/>
            <a:r>
              <a:rPr lang="en-US" b="1" dirty="0" smtClean="0">
                <a:solidFill>
                  <a:prstClr val="black"/>
                </a:solidFill>
                <a:latin typeface="Calibri"/>
              </a:rPr>
              <a:t>“</a:t>
            </a:r>
            <a:r>
              <a:rPr lang="en-US" b="1" dirty="0" err="1" smtClean="0">
                <a:solidFill>
                  <a:prstClr val="black"/>
                </a:solidFill>
                <a:latin typeface="Calibri"/>
              </a:rPr>
              <a:t>Gravofobia</a:t>
            </a:r>
            <a:r>
              <a:rPr lang="en-US" b="1" dirty="0" smtClean="0">
                <a:solidFill>
                  <a:prstClr val="black"/>
                </a:solidFill>
                <a:latin typeface="Calibri"/>
              </a:rPr>
              <a:t>”</a:t>
            </a:r>
            <a:endParaRPr lang="en-US" b="1" dirty="0">
              <a:solidFill>
                <a:prstClr val="black"/>
              </a:solidFill>
              <a:latin typeface="Calibri"/>
            </a:endParaRPr>
          </a:p>
        </p:txBody>
      </p:sp>
      <p:pic>
        <p:nvPicPr>
          <p:cNvPr id="4" name="Picture 2" descr="D:\Pictures\RIOS CON PROBLEMAS\DSCF162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31709" y="2723782"/>
            <a:ext cx="5512291" cy="4134218"/>
          </a:xfrm>
          <a:prstGeom prst="rect">
            <a:avLst/>
          </a:prstGeom>
          <a:noFill/>
        </p:spPr>
      </p:pic>
      <p:sp>
        <p:nvSpPr>
          <p:cNvPr id="6" name="Text Box 7"/>
          <p:cNvSpPr txBox="1">
            <a:spLocks noChangeArrowheads="1"/>
          </p:cNvSpPr>
          <p:nvPr/>
        </p:nvSpPr>
        <p:spPr bwMode="auto">
          <a:xfrm>
            <a:off x="-10621" y="5558360"/>
            <a:ext cx="3631709" cy="1323439"/>
          </a:xfrm>
          <a:prstGeom prst="rect">
            <a:avLst/>
          </a:prstGeom>
          <a:noFill/>
          <a:ln w="9525">
            <a:solidFill>
              <a:schemeClr val="tx1"/>
            </a:solidFill>
            <a:miter lim="800000"/>
            <a:headEnd/>
            <a:tailEnd/>
          </a:ln>
        </p:spPr>
        <p:txBody>
          <a:bodyPr wrap="square">
            <a:spAutoFit/>
          </a:bodyPr>
          <a:lstStyle/>
          <a:p>
            <a:pPr defTabSz="914400"/>
            <a:r>
              <a:rPr lang="es-ES" sz="1600" dirty="0" smtClean="0">
                <a:solidFill>
                  <a:srgbClr val="000000"/>
                </a:solidFill>
                <a:latin typeface="Calibri"/>
              </a:rPr>
              <a:t>PLAN HIDROLÓGICO DEL NOGUERA RIBAGORZANA:</a:t>
            </a:r>
          </a:p>
          <a:p>
            <a:pPr defTabSz="914400"/>
            <a:r>
              <a:rPr lang="es-ES" sz="1600" dirty="0" smtClean="0">
                <a:solidFill>
                  <a:srgbClr val="000000"/>
                </a:solidFill>
                <a:latin typeface="Calibri"/>
              </a:rPr>
              <a:t>“El cauce se encuentra invadido por las gravas pues ya no se realizan extracciones”</a:t>
            </a:r>
            <a:r>
              <a:rPr lang="es-ES" sz="1600" u="sng" dirty="0" smtClean="0">
                <a:solidFill>
                  <a:srgbClr val="000000"/>
                </a:solidFill>
                <a:latin typeface="Calibri"/>
              </a:rPr>
              <a:t>.</a:t>
            </a:r>
          </a:p>
        </p:txBody>
      </p:sp>
      <p:sp>
        <p:nvSpPr>
          <p:cNvPr id="7" name="Text Box 6"/>
          <p:cNvSpPr txBox="1">
            <a:spLocks noChangeArrowheads="1"/>
          </p:cNvSpPr>
          <p:nvPr/>
        </p:nvSpPr>
        <p:spPr bwMode="auto">
          <a:xfrm>
            <a:off x="3621088" y="5280548"/>
            <a:ext cx="5508625" cy="1569660"/>
          </a:xfrm>
          <a:prstGeom prst="rect">
            <a:avLst/>
          </a:prstGeom>
          <a:noFill/>
          <a:ln w="9525">
            <a:solidFill>
              <a:schemeClr val="bg1"/>
            </a:solidFill>
            <a:miter lim="800000"/>
            <a:headEnd/>
            <a:tailEnd/>
          </a:ln>
        </p:spPr>
        <p:txBody>
          <a:bodyPr>
            <a:spAutoFit/>
          </a:bodyPr>
          <a:lstStyle/>
          <a:p>
            <a:pPr defTabSz="914400"/>
            <a:r>
              <a:rPr lang="es-ES" sz="1600" dirty="0" smtClean="0">
                <a:solidFill>
                  <a:prstClr val="black"/>
                </a:solidFill>
                <a:latin typeface="Calibri"/>
              </a:rPr>
              <a:t>PLAN HIDROLÓGICO DEL NOGUERA RIBAGORZANA:</a:t>
            </a:r>
          </a:p>
          <a:p>
            <a:pPr defTabSz="914400"/>
            <a:r>
              <a:rPr lang="es-ES" sz="1600" dirty="0" smtClean="0">
                <a:solidFill>
                  <a:prstClr val="black"/>
                </a:solidFill>
                <a:latin typeface="Calibri"/>
              </a:rPr>
              <a:t>370.b10.M1) Falta de ordenación del cauce: Plan de ordenación del cauce del río </a:t>
            </a:r>
            <a:r>
              <a:rPr lang="es-ES" sz="1600" dirty="0" err="1" smtClean="0">
                <a:solidFill>
                  <a:prstClr val="black"/>
                </a:solidFill>
                <a:latin typeface="Calibri"/>
              </a:rPr>
              <a:t>Guart</a:t>
            </a:r>
            <a:r>
              <a:rPr lang="es-ES" sz="1600" dirty="0" smtClean="0">
                <a:solidFill>
                  <a:prstClr val="black"/>
                </a:solidFill>
                <a:latin typeface="Calibri"/>
              </a:rPr>
              <a:t>. Este plan debe incluir una delimitación de las zonas de dominio público y las zonas inundables, así como </a:t>
            </a:r>
            <a:r>
              <a:rPr lang="es-ES" sz="1600" u="sng" dirty="0" smtClean="0">
                <a:solidFill>
                  <a:prstClr val="black"/>
                </a:solidFill>
                <a:latin typeface="Calibri"/>
              </a:rPr>
              <a:t>definir las formas de tratamiento de las importantes acumulaciones de áridos del río.</a:t>
            </a:r>
          </a:p>
        </p:txBody>
      </p:sp>
      <p:pic>
        <p:nvPicPr>
          <p:cNvPr id="3" name="Picture 2" descr="El pedregal aguas arriba del puente de Opoka, en Elizond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8501" y="1540933"/>
            <a:ext cx="3341212" cy="1866394"/>
          </a:xfrm>
          <a:prstGeom prst="rect">
            <a:avLst/>
          </a:prstGeom>
          <a:noFill/>
          <a:ln w="9525">
            <a:noFill/>
            <a:miter lim="800000"/>
            <a:headEnd/>
            <a:tailEnd/>
          </a:ln>
        </p:spPr>
      </p:pic>
      <p:pic>
        <p:nvPicPr>
          <p:cNvPr id="8" name="Picture 7" descr="IMG_05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0" y="1299627"/>
            <a:ext cx="3122394" cy="208119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9" name="Picture 4" descr="ebrobus"/>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a:xfrm>
            <a:off x="0" y="3380826"/>
            <a:ext cx="3691467" cy="2177534"/>
          </a:xfrm>
          <a:prstGeom prst="rect">
            <a:avLst/>
          </a:prstGeom>
          <a:noFill/>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21990" y="0"/>
            <a:ext cx="3627403" cy="2258999"/>
          </a:xfrm>
          <a:prstGeom prst="rect">
            <a:avLst/>
          </a:prstGeom>
        </p:spPr>
      </p:pic>
      <p:sp>
        <p:nvSpPr>
          <p:cNvPr id="11" name="TextBox 10"/>
          <p:cNvSpPr txBox="1"/>
          <p:nvPr/>
        </p:nvSpPr>
        <p:spPr>
          <a:xfrm>
            <a:off x="6460067" y="103945"/>
            <a:ext cx="2669646" cy="584776"/>
          </a:xfrm>
          <a:prstGeom prst="rect">
            <a:avLst/>
          </a:prstGeom>
          <a:noFill/>
        </p:spPr>
        <p:txBody>
          <a:bodyPr wrap="square" rtlCol="0">
            <a:spAutoFit/>
          </a:bodyPr>
          <a:lstStyle/>
          <a:p>
            <a:pPr defTabSz="914400"/>
            <a:r>
              <a:rPr lang="en-US" sz="1600" dirty="0" err="1" smtClean="0">
                <a:solidFill>
                  <a:prstClr val="black"/>
                </a:solidFill>
                <a:latin typeface="Calibri"/>
              </a:rPr>
              <a:t>Paisajes</a:t>
            </a:r>
            <a:r>
              <a:rPr lang="en-US" sz="1600" dirty="0" smtClean="0">
                <a:solidFill>
                  <a:prstClr val="black"/>
                </a:solidFill>
                <a:latin typeface="Calibri"/>
              </a:rPr>
              <a:t> </a:t>
            </a:r>
            <a:r>
              <a:rPr lang="en-US" sz="1600" dirty="0" err="1" smtClean="0">
                <a:solidFill>
                  <a:prstClr val="black"/>
                </a:solidFill>
                <a:latin typeface="Calibri"/>
              </a:rPr>
              <a:t>fluviales</a:t>
            </a:r>
            <a:r>
              <a:rPr lang="en-US" sz="1600" dirty="0" smtClean="0">
                <a:solidFill>
                  <a:prstClr val="black"/>
                </a:solidFill>
                <a:latin typeface="Calibri"/>
              </a:rPr>
              <a:t> de postal: </a:t>
            </a:r>
            <a:r>
              <a:rPr lang="en-US" sz="1600" dirty="0" err="1" smtClean="0">
                <a:solidFill>
                  <a:prstClr val="black"/>
                </a:solidFill>
                <a:latin typeface="Calibri"/>
              </a:rPr>
              <a:t>que</a:t>
            </a:r>
            <a:r>
              <a:rPr lang="en-US" sz="1600" dirty="0" smtClean="0">
                <a:solidFill>
                  <a:prstClr val="black"/>
                </a:solidFill>
                <a:latin typeface="Calibri"/>
              </a:rPr>
              <a:t> no se </a:t>
            </a:r>
            <a:r>
              <a:rPr lang="en-US" sz="1600" dirty="0" err="1" smtClean="0">
                <a:solidFill>
                  <a:prstClr val="black"/>
                </a:solidFill>
                <a:latin typeface="Calibri"/>
              </a:rPr>
              <a:t>vean</a:t>
            </a:r>
            <a:r>
              <a:rPr lang="en-US" sz="1600" dirty="0" smtClean="0">
                <a:solidFill>
                  <a:prstClr val="black"/>
                </a:solidFill>
                <a:latin typeface="Calibri"/>
              </a:rPr>
              <a:t> </a:t>
            </a:r>
            <a:r>
              <a:rPr lang="en-US" sz="1600" dirty="0" err="1" smtClean="0">
                <a:solidFill>
                  <a:prstClr val="black"/>
                </a:solidFill>
                <a:latin typeface="Calibri"/>
              </a:rPr>
              <a:t>las</a:t>
            </a:r>
            <a:r>
              <a:rPr lang="en-US" sz="1600" dirty="0" smtClean="0">
                <a:solidFill>
                  <a:prstClr val="black"/>
                </a:solidFill>
                <a:latin typeface="Calibri"/>
              </a:rPr>
              <a:t> </a:t>
            </a:r>
            <a:r>
              <a:rPr lang="en-US" sz="1600" dirty="0" err="1" smtClean="0">
                <a:solidFill>
                  <a:prstClr val="black"/>
                </a:solidFill>
                <a:latin typeface="Calibri"/>
              </a:rPr>
              <a:t>gravas</a:t>
            </a:r>
            <a:endParaRPr lang="en-US" sz="1600" dirty="0">
              <a:solidFill>
                <a:prstClr val="black"/>
              </a:solidFill>
              <a:latin typeface="Calibri"/>
            </a:endParaRPr>
          </a:p>
        </p:txBody>
      </p:sp>
    </p:spTree>
    <p:extLst>
      <p:ext uri="{BB962C8B-B14F-4D97-AF65-F5344CB8AC3E}">
        <p14:creationId xmlns:p14="http://schemas.microsoft.com/office/powerpoint/2010/main" val="18236731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57166"/>
            <a:ext cx="9225380" cy="264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43041" y="3333879"/>
            <a:ext cx="5737271" cy="284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0" y="0"/>
            <a:ext cx="4883645" cy="369332"/>
          </a:xfrm>
          <a:prstGeom prst="rect">
            <a:avLst/>
          </a:prstGeom>
          <a:noFill/>
        </p:spPr>
        <p:txBody>
          <a:bodyPr wrap="none" rtlCol="0">
            <a:spAutoFit/>
          </a:bodyPr>
          <a:lstStyle/>
          <a:p>
            <a:pPr defTabSz="914400"/>
            <a:r>
              <a:rPr lang="es-ES" dirty="0" smtClean="0">
                <a:solidFill>
                  <a:prstClr val="black"/>
                </a:solidFill>
                <a:latin typeface="Calibri"/>
              </a:rPr>
              <a:t>Barra de sedimentos dragada en Cabañas de Ebro</a:t>
            </a:r>
            <a:endParaRPr lang="es-ES" dirty="0">
              <a:solidFill>
                <a:prstClr val="black"/>
              </a:solidFill>
              <a:latin typeface="Calibri"/>
            </a:endParaRPr>
          </a:p>
        </p:txBody>
      </p:sp>
      <p:sp>
        <p:nvSpPr>
          <p:cNvPr id="5" name="4 CuadroTexto"/>
          <p:cNvSpPr txBox="1"/>
          <p:nvPr/>
        </p:nvSpPr>
        <p:spPr>
          <a:xfrm>
            <a:off x="0" y="3000372"/>
            <a:ext cx="1857368" cy="369332"/>
          </a:xfrm>
          <a:prstGeom prst="rect">
            <a:avLst/>
          </a:prstGeom>
          <a:noFill/>
        </p:spPr>
        <p:txBody>
          <a:bodyPr wrap="none" rtlCol="0">
            <a:spAutoFit/>
          </a:bodyPr>
          <a:lstStyle/>
          <a:p>
            <a:pPr defTabSz="914400"/>
            <a:r>
              <a:rPr lang="es-ES" dirty="0" smtClean="0">
                <a:solidFill>
                  <a:prstClr val="black"/>
                </a:solidFill>
                <a:latin typeface="Calibri"/>
              </a:rPr>
              <a:t>antes del dragado</a:t>
            </a:r>
            <a:endParaRPr lang="es-ES" dirty="0">
              <a:solidFill>
                <a:prstClr val="black"/>
              </a:solidFill>
              <a:latin typeface="Calibri"/>
            </a:endParaRPr>
          </a:p>
        </p:txBody>
      </p:sp>
      <p:sp>
        <p:nvSpPr>
          <p:cNvPr id="6" name="5 CuadroTexto"/>
          <p:cNvSpPr txBox="1"/>
          <p:nvPr/>
        </p:nvSpPr>
        <p:spPr>
          <a:xfrm>
            <a:off x="4572000" y="2928934"/>
            <a:ext cx="2123274" cy="369332"/>
          </a:xfrm>
          <a:prstGeom prst="rect">
            <a:avLst/>
          </a:prstGeom>
          <a:noFill/>
        </p:spPr>
        <p:txBody>
          <a:bodyPr wrap="none" rtlCol="0">
            <a:spAutoFit/>
          </a:bodyPr>
          <a:lstStyle/>
          <a:p>
            <a:pPr defTabSz="914400"/>
            <a:r>
              <a:rPr lang="es-ES" dirty="0" smtClean="0">
                <a:solidFill>
                  <a:prstClr val="black"/>
                </a:solidFill>
                <a:latin typeface="Calibri"/>
              </a:rPr>
              <a:t>después del dragado</a:t>
            </a:r>
            <a:endParaRPr lang="es-ES" dirty="0">
              <a:solidFill>
                <a:prstClr val="black"/>
              </a:solidFill>
              <a:latin typeface="Calibri"/>
            </a:endParaRPr>
          </a:p>
        </p:txBody>
      </p:sp>
      <p:sp>
        <p:nvSpPr>
          <p:cNvPr id="7" name="6 CuadroTexto"/>
          <p:cNvSpPr txBox="1"/>
          <p:nvPr/>
        </p:nvSpPr>
        <p:spPr>
          <a:xfrm>
            <a:off x="7380312" y="3501008"/>
            <a:ext cx="1763688" cy="1200329"/>
          </a:xfrm>
          <a:prstGeom prst="rect">
            <a:avLst/>
          </a:prstGeom>
          <a:noFill/>
        </p:spPr>
        <p:txBody>
          <a:bodyPr wrap="square" rtlCol="0">
            <a:spAutoFit/>
          </a:bodyPr>
          <a:lstStyle/>
          <a:p>
            <a:pPr defTabSz="914400"/>
            <a:r>
              <a:rPr lang="es-ES" dirty="0" smtClean="0">
                <a:solidFill>
                  <a:prstClr val="black"/>
                </a:solidFill>
                <a:latin typeface="Calibri"/>
              </a:rPr>
              <a:t>nueva acumulación en la crecida de 2013</a:t>
            </a:r>
            <a:endParaRPr lang="es-ES" dirty="0">
              <a:solidFill>
                <a:prstClr val="black"/>
              </a:solidFill>
              <a:latin typeface="Calibri"/>
            </a:endParaRPr>
          </a:p>
        </p:txBody>
      </p:sp>
      <p:sp>
        <p:nvSpPr>
          <p:cNvPr id="2" name="1 CuadroTexto"/>
          <p:cNvSpPr txBox="1"/>
          <p:nvPr/>
        </p:nvSpPr>
        <p:spPr>
          <a:xfrm>
            <a:off x="0" y="6291226"/>
            <a:ext cx="9144000" cy="461665"/>
          </a:xfrm>
          <a:prstGeom prst="rect">
            <a:avLst/>
          </a:prstGeom>
          <a:noFill/>
        </p:spPr>
        <p:txBody>
          <a:bodyPr wrap="square" rtlCol="0">
            <a:spAutoFit/>
          </a:bodyPr>
          <a:lstStyle/>
          <a:p>
            <a:pPr algn="ctr" defTabSz="914400"/>
            <a:r>
              <a:rPr lang="es-ES" sz="2400" b="1" dirty="0" smtClean="0">
                <a:solidFill>
                  <a:prstClr val="black"/>
                </a:solidFill>
                <a:latin typeface="Calibri"/>
              </a:rPr>
              <a:t>Dragado = actuación placebo y de obsolescencia programada </a:t>
            </a:r>
            <a:endParaRPr lang="es-ES" sz="2400" b="1" dirty="0">
              <a:solidFill>
                <a:prstClr val="black"/>
              </a:solidFill>
              <a:latin typeface="Calibri"/>
            </a:endParaRPr>
          </a:p>
        </p:txBody>
      </p:sp>
    </p:spTree>
    <p:extLst>
      <p:ext uri="{BB962C8B-B14F-4D97-AF65-F5344CB8AC3E}">
        <p14:creationId xmlns:p14="http://schemas.microsoft.com/office/powerpoint/2010/main" val="16660145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0564" y="3993676"/>
            <a:ext cx="8443344" cy="2050394"/>
            <a:chOff x="546334" y="3050759"/>
            <a:chExt cx="8443344" cy="2050394"/>
          </a:xfrm>
        </p:grpSpPr>
        <p:sp>
          <p:nvSpPr>
            <p:cNvPr id="6" name="Freeform 5"/>
            <p:cNvSpPr/>
            <p:nvPr/>
          </p:nvSpPr>
          <p:spPr>
            <a:xfrm>
              <a:off x="546334" y="3809901"/>
              <a:ext cx="8443344" cy="1291252"/>
            </a:xfrm>
            <a:custGeom>
              <a:avLst/>
              <a:gdLst>
                <a:gd name="connsiteX0" fmla="*/ 0 w 8443344"/>
                <a:gd name="connsiteY0" fmla="*/ 14190 h 1291252"/>
                <a:gd name="connsiteX1" fmla="*/ 1518383 w 8443344"/>
                <a:gd name="connsiteY1" fmla="*/ 0 h 1291252"/>
                <a:gd name="connsiteX2" fmla="*/ 2022146 w 8443344"/>
                <a:gd name="connsiteY2" fmla="*/ 1291252 h 1291252"/>
                <a:gd name="connsiteX3" fmla="*/ 5051816 w 8443344"/>
                <a:gd name="connsiteY3" fmla="*/ 461162 h 1291252"/>
                <a:gd name="connsiteX4" fmla="*/ 5037626 w 8443344"/>
                <a:gd name="connsiteY4" fmla="*/ 248318 h 1291252"/>
                <a:gd name="connsiteX5" fmla="*/ 6995914 w 8443344"/>
                <a:gd name="connsiteY5" fmla="*/ 35474 h 1291252"/>
                <a:gd name="connsiteX6" fmla="*/ 8443344 w 8443344"/>
                <a:gd name="connsiteY6" fmla="*/ 28380 h 129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3344" h="1291252">
                  <a:moveTo>
                    <a:pt x="0" y="14190"/>
                  </a:moveTo>
                  <a:lnTo>
                    <a:pt x="1518383" y="0"/>
                  </a:lnTo>
                  <a:lnTo>
                    <a:pt x="2022146" y="1291252"/>
                  </a:lnTo>
                  <a:lnTo>
                    <a:pt x="5051816" y="461162"/>
                  </a:lnTo>
                  <a:lnTo>
                    <a:pt x="5037626" y="248318"/>
                  </a:lnTo>
                  <a:lnTo>
                    <a:pt x="6995914" y="35474"/>
                  </a:lnTo>
                  <a:lnTo>
                    <a:pt x="8443344" y="2838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7" name="Rectangle 6"/>
            <p:cNvSpPr/>
            <p:nvPr/>
          </p:nvSpPr>
          <p:spPr>
            <a:xfrm>
              <a:off x="1695764" y="3263603"/>
              <a:ext cx="319286" cy="5462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p:cNvSpPr/>
            <p:nvPr/>
          </p:nvSpPr>
          <p:spPr>
            <a:xfrm>
              <a:off x="7942982" y="3267013"/>
              <a:ext cx="319286" cy="5462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rot="4498317">
              <a:off x="3972891" y="3058811"/>
              <a:ext cx="173521" cy="311055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1" name="Straight Connector 10"/>
            <p:cNvCxnSpPr/>
            <p:nvPr/>
          </p:nvCxnSpPr>
          <p:spPr>
            <a:xfrm flipV="1">
              <a:off x="2015050" y="3327456"/>
              <a:ext cx="5927932" cy="7095"/>
            </a:xfrm>
            <a:prstGeom prst="line">
              <a:avLst/>
            </a:prstGeom>
          </p:spPr>
          <p:style>
            <a:lnRef idx="2">
              <a:schemeClr val="accent1"/>
            </a:lnRef>
            <a:fillRef idx="0">
              <a:schemeClr val="accent1"/>
            </a:fillRef>
            <a:effectRef idx="1">
              <a:schemeClr val="accent1"/>
            </a:effectRef>
            <a:fontRef idx="minor">
              <a:schemeClr val="tx1"/>
            </a:fontRef>
          </p:style>
        </p:cxnSp>
        <p:sp>
          <p:nvSpPr>
            <p:cNvPr id="12" name="Cloud 11"/>
            <p:cNvSpPr/>
            <p:nvPr/>
          </p:nvSpPr>
          <p:spPr>
            <a:xfrm>
              <a:off x="7216144" y="3050759"/>
              <a:ext cx="326382" cy="804844"/>
            </a:xfrm>
            <a:prstGeom prst="cloud">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Cloud 12"/>
            <p:cNvSpPr/>
            <p:nvPr/>
          </p:nvSpPr>
          <p:spPr>
            <a:xfrm>
              <a:off x="6889762" y="3050759"/>
              <a:ext cx="326382" cy="828109"/>
            </a:xfrm>
            <a:prstGeom prst="cloud">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Cloud 13"/>
            <p:cNvSpPr/>
            <p:nvPr/>
          </p:nvSpPr>
          <p:spPr>
            <a:xfrm>
              <a:off x="5584234" y="3855603"/>
              <a:ext cx="326382" cy="198654"/>
            </a:xfrm>
            <a:prstGeom prst="cloud">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Cloud 14"/>
            <p:cNvSpPr/>
            <p:nvPr/>
          </p:nvSpPr>
          <p:spPr>
            <a:xfrm>
              <a:off x="5910616" y="3809901"/>
              <a:ext cx="326382" cy="198654"/>
            </a:xfrm>
            <a:prstGeom prst="cloud">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Cloud 15"/>
            <p:cNvSpPr/>
            <p:nvPr/>
          </p:nvSpPr>
          <p:spPr>
            <a:xfrm>
              <a:off x="6236998" y="3756276"/>
              <a:ext cx="326382" cy="198654"/>
            </a:xfrm>
            <a:prstGeom prst="cloud">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Cloud 16"/>
            <p:cNvSpPr/>
            <p:nvPr/>
          </p:nvSpPr>
          <p:spPr>
            <a:xfrm>
              <a:off x="6563380" y="3713984"/>
              <a:ext cx="326382" cy="198654"/>
            </a:xfrm>
            <a:prstGeom prst="cloud">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20" name="Imatge 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677" y="-1"/>
            <a:ext cx="2057622" cy="4122073"/>
          </a:xfrm>
          <a:prstGeom prst="rect">
            <a:avLst/>
          </a:prstGeom>
          <a:noFill/>
          <a:ln w="9525">
            <a:noFill/>
            <a:miter lim="800000"/>
            <a:headEnd/>
            <a:tailEnd/>
          </a:ln>
        </p:spPr>
      </p:pic>
      <p:pic>
        <p:nvPicPr>
          <p:cNvPr id="2" name="Picture 1" descr="Captura de pantalla 2015-04-14 a las 11.32.5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8974" y="-1"/>
            <a:ext cx="2826467" cy="3986407"/>
          </a:xfrm>
          <a:prstGeom prst="rect">
            <a:avLst/>
          </a:prstGeom>
        </p:spPr>
      </p:pic>
      <p:sp>
        <p:nvSpPr>
          <p:cNvPr id="3" name="Rectangle 2"/>
          <p:cNvSpPr/>
          <p:nvPr/>
        </p:nvSpPr>
        <p:spPr>
          <a:xfrm>
            <a:off x="5358792" y="397742"/>
            <a:ext cx="2210400" cy="646331"/>
          </a:xfrm>
          <a:prstGeom prst="rect">
            <a:avLst/>
          </a:prstGeom>
        </p:spPr>
        <p:txBody>
          <a:bodyPr wrap="square">
            <a:spAutoFit/>
          </a:bodyPr>
          <a:lstStyle/>
          <a:p>
            <a:r>
              <a:rPr lang="en-US" sz="1200" dirty="0">
                <a:solidFill>
                  <a:prstClr val="black"/>
                </a:solidFill>
                <a:latin typeface="Calibri"/>
              </a:rPr>
              <a:t>https://</a:t>
            </a:r>
            <a:r>
              <a:rPr lang="en-US" sz="1200" dirty="0" err="1">
                <a:solidFill>
                  <a:prstClr val="black"/>
                </a:solidFill>
                <a:latin typeface="Calibri"/>
              </a:rPr>
              <a:t>www.dropbox.com</a:t>
            </a:r>
            <a:r>
              <a:rPr lang="en-US" sz="1200" dirty="0">
                <a:solidFill>
                  <a:prstClr val="black"/>
                </a:solidFill>
                <a:latin typeface="Calibri"/>
              </a:rPr>
              <a:t>/s/ftuy9cnal6cr229/8_Nota_4_2015_Dragados.pdf?dl=0</a:t>
            </a:r>
          </a:p>
        </p:txBody>
      </p:sp>
      <p:sp>
        <p:nvSpPr>
          <p:cNvPr id="4" name="Rectangle 3"/>
          <p:cNvSpPr/>
          <p:nvPr/>
        </p:nvSpPr>
        <p:spPr>
          <a:xfrm>
            <a:off x="5358792" y="33212"/>
            <a:ext cx="2739151" cy="369332"/>
          </a:xfrm>
          <a:prstGeom prst="rect">
            <a:avLst/>
          </a:prstGeom>
        </p:spPr>
        <p:txBody>
          <a:bodyPr wrap="none">
            <a:spAutoFit/>
          </a:bodyPr>
          <a:lstStyle/>
          <a:p>
            <a:r>
              <a:rPr lang="en-US" dirty="0">
                <a:solidFill>
                  <a:prstClr val="black"/>
                </a:solidFill>
                <a:latin typeface="Calibri"/>
              </a:rPr>
              <a:t>http://</a:t>
            </a:r>
            <a:r>
              <a:rPr lang="en-US" dirty="0" err="1">
                <a:solidFill>
                  <a:prstClr val="black"/>
                </a:solidFill>
                <a:latin typeface="Calibri"/>
              </a:rPr>
              <a:t>www.cirefluvial.com</a:t>
            </a:r>
            <a:endParaRPr lang="en-US" dirty="0">
              <a:solidFill>
                <a:prstClr val="black"/>
              </a:solidFill>
              <a:latin typeface="Calibri"/>
            </a:endParaRPr>
          </a:p>
        </p:txBody>
      </p:sp>
      <p:sp>
        <p:nvSpPr>
          <p:cNvPr id="22" name="TextBox 21"/>
          <p:cNvSpPr txBox="1"/>
          <p:nvPr/>
        </p:nvSpPr>
        <p:spPr>
          <a:xfrm>
            <a:off x="3578339" y="5657672"/>
            <a:ext cx="5565661" cy="1200328"/>
          </a:xfrm>
          <a:prstGeom prst="rect">
            <a:avLst/>
          </a:prstGeom>
          <a:noFill/>
        </p:spPr>
        <p:txBody>
          <a:bodyPr wrap="square" rtlCol="0">
            <a:spAutoFit/>
          </a:bodyPr>
          <a:lstStyle/>
          <a:p>
            <a:r>
              <a:rPr lang="en-US" sz="2400" b="1" dirty="0" smtClean="0">
                <a:solidFill>
                  <a:prstClr val="black"/>
                </a:solidFill>
                <a:latin typeface="Calibri"/>
              </a:rPr>
              <a:t>Los </a:t>
            </a:r>
            <a:r>
              <a:rPr lang="en-US" sz="2400" b="1" dirty="0" err="1" smtClean="0">
                <a:solidFill>
                  <a:prstClr val="black"/>
                </a:solidFill>
                <a:latin typeface="Calibri"/>
              </a:rPr>
              <a:t>sedimentos</a:t>
            </a:r>
            <a:r>
              <a:rPr lang="en-US" sz="2400" b="1" dirty="0" smtClean="0">
                <a:solidFill>
                  <a:prstClr val="black"/>
                </a:solidFill>
                <a:latin typeface="Calibri"/>
              </a:rPr>
              <a:t> del </a:t>
            </a:r>
            <a:r>
              <a:rPr lang="en-US" sz="2400" b="1" dirty="0" err="1" smtClean="0">
                <a:solidFill>
                  <a:prstClr val="black"/>
                </a:solidFill>
                <a:latin typeface="Calibri"/>
              </a:rPr>
              <a:t>río</a:t>
            </a:r>
            <a:r>
              <a:rPr lang="en-US" sz="2400" b="1" dirty="0" smtClean="0">
                <a:solidFill>
                  <a:prstClr val="black"/>
                </a:solidFill>
                <a:latin typeface="Calibri"/>
              </a:rPr>
              <a:t> no son </a:t>
            </a:r>
            <a:r>
              <a:rPr lang="en-US" sz="2400" b="1" dirty="0" err="1" smtClean="0">
                <a:solidFill>
                  <a:prstClr val="black"/>
                </a:solidFill>
                <a:latin typeface="Calibri"/>
              </a:rPr>
              <a:t>residuos</a:t>
            </a:r>
            <a:r>
              <a:rPr lang="en-US" sz="2400" b="1" dirty="0" smtClean="0">
                <a:solidFill>
                  <a:prstClr val="black"/>
                </a:solidFill>
                <a:latin typeface="Calibri"/>
              </a:rPr>
              <a:t> </a:t>
            </a:r>
            <a:r>
              <a:rPr lang="en-US" sz="2400" b="1" dirty="0" err="1" smtClean="0">
                <a:solidFill>
                  <a:prstClr val="black"/>
                </a:solidFill>
                <a:latin typeface="Calibri"/>
              </a:rPr>
              <a:t>ni</a:t>
            </a:r>
            <a:r>
              <a:rPr lang="en-US" sz="2400" b="1" dirty="0" smtClean="0">
                <a:solidFill>
                  <a:prstClr val="black"/>
                </a:solidFill>
                <a:latin typeface="Calibri"/>
              </a:rPr>
              <a:t> </a:t>
            </a:r>
            <a:r>
              <a:rPr lang="en-US" sz="2400" b="1" dirty="0" err="1" smtClean="0">
                <a:solidFill>
                  <a:prstClr val="black"/>
                </a:solidFill>
                <a:latin typeface="Calibri"/>
              </a:rPr>
              <a:t>suciedad</a:t>
            </a:r>
            <a:r>
              <a:rPr lang="en-US" sz="2400" b="1" dirty="0" smtClean="0">
                <a:solidFill>
                  <a:prstClr val="black"/>
                </a:solidFill>
                <a:latin typeface="Calibri"/>
              </a:rPr>
              <a:t>, </a:t>
            </a:r>
            <a:r>
              <a:rPr lang="en-US" sz="2400" b="1" dirty="0" err="1" smtClean="0">
                <a:solidFill>
                  <a:prstClr val="black"/>
                </a:solidFill>
                <a:latin typeface="Calibri"/>
              </a:rPr>
              <a:t>ni</a:t>
            </a:r>
            <a:r>
              <a:rPr lang="en-US" sz="2400" b="1" dirty="0" smtClean="0">
                <a:solidFill>
                  <a:prstClr val="black"/>
                </a:solidFill>
                <a:latin typeface="Calibri"/>
              </a:rPr>
              <a:t> son </a:t>
            </a:r>
            <a:r>
              <a:rPr lang="en-US" sz="2400" b="1" dirty="0" err="1" smtClean="0">
                <a:solidFill>
                  <a:prstClr val="black"/>
                </a:solidFill>
                <a:latin typeface="Calibri"/>
              </a:rPr>
              <a:t>áridos</a:t>
            </a:r>
            <a:r>
              <a:rPr lang="en-US" sz="2400" b="1" dirty="0" smtClean="0">
                <a:solidFill>
                  <a:prstClr val="black"/>
                </a:solidFill>
                <a:latin typeface="Calibri"/>
              </a:rPr>
              <a:t>.</a:t>
            </a:r>
          </a:p>
          <a:p>
            <a:pPr algn="r"/>
            <a:r>
              <a:rPr lang="en-US" sz="2400" b="1" dirty="0" smtClean="0">
                <a:solidFill>
                  <a:prstClr val="black"/>
                </a:solidFill>
                <a:latin typeface="Calibri"/>
              </a:rPr>
              <a:t>Los </a:t>
            </a:r>
            <a:r>
              <a:rPr lang="en-US" sz="2400" b="1" dirty="0" err="1" smtClean="0">
                <a:solidFill>
                  <a:prstClr val="black"/>
                </a:solidFill>
                <a:latin typeface="Calibri"/>
              </a:rPr>
              <a:t>sedimentos</a:t>
            </a:r>
            <a:r>
              <a:rPr lang="en-US" sz="2400" b="1" dirty="0" smtClean="0">
                <a:solidFill>
                  <a:prstClr val="black"/>
                </a:solidFill>
                <a:latin typeface="Calibri"/>
              </a:rPr>
              <a:t> del </a:t>
            </a:r>
            <a:r>
              <a:rPr lang="en-US" sz="2400" b="1" dirty="0" err="1" smtClean="0">
                <a:solidFill>
                  <a:prstClr val="black"/>
                </a:solidFill>
                <a:latin typeface="Calibri"/>
              </a:rPr>
              <a:t>río</a:t>
            </a:r>
            <a:r>
              <a:rPr lang="en-US" sz="2400" b="1" dirty="0" smtClean="0">
                <a:solidFill>
                  <a:prstClr val="black"/>
                </a:solidFill>
                <a:latin typeface="Calibri"/>
              </a:rPr>
              <a:t> son el </a:t>
            </a:r>
            <a:r>
              <a:rPr lang="en-US" sz="2400" b="1" dirty="0" err="1" smtClean="0">
                <a:solidFill>
                  <a:prstClr val="black"/>
                </a:solidFill>
                <a:latin typeface="Calibri"/>
              </a:rPr>
              <a:t>río</a:t>
            </a:r>
            <a:r>
              <a:rPr lang="en-US" sz="2400" b="1" dirty="0" smtClean="0">
                <a:solidFill>
                  <a:prstClr val="black"/>
                </a:solidFill>
                <a:latin typeface="Calibri"/>
              </a:rPr>
              <a:t>.</a:t>
            </a:r>
            <a:endParaRPr lang="en-US" sz="2400" b="1" dirty="0">
              <a:solidFill>
                <a:prstClr val="black"/>
              </a:solidFill>
              <a:latin typeface="Calibri"/>
            </a:endParaRPr>
          </a:p>
        </p:txBody>
      </p:sp>
      <p:pic>
        <p:nvPicPr>
          <p:cNvPr id="24" name="Picture 23" descr="NOVILLAS.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06638" y="1319719"/>
            <a:ext cx="4137361" cy="2515682"/>
          </a:xfrm>
          <a:prstGeom prst="rect">
            <a:avLst/>
          </a:prstGeom>
        </p:spPr>
      </p:pic>
      <p:sp>
        <p:nvSpPr>
          <p:cNvPr id="5" name="Oval 4"/>
          <p:cNvSpPr/>
          <p:nvPr/>
        </p:nvSpPr>
        <p:spPr>
          <a:xfrm>
            <a:off x="1589280" y="4277468"/>
            <a:ext cx="4874712" cy="674004"/>
          </a:xfrm>
          <a:prstGeom prst="ellipse">
            <a:avLst/>
          </a:prstGeom>
          <a:solidFill>
            <a:srgbClr val="3366FF">
              <a:alpha val="42000"/>
            </a:srgbClr>
          </a:solid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777999" y="4752818"/>
            <a:ext cx="1727201" cy="708182"/>
          </a:xfrm>
          <a:prstGeom prst="ellipse">
            <a:avLst/>
          </a:prstGeom>
          <a:solidFill>
            <a:srgbClr val="3366FF">
              <a:alpha val="42000"/>
            </a:srgbClr>
          </a:solid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1677" y="5931820"/>
            <a:ext cx="3226067" cy="923330"/>
          </a:xfrm>
          <a:prstGeom prst="rect">
            <a:avLst/>
          </a:prstGeom>
          <a:noFill/>
        </p:spPr>
        <p:txBody>
          <a:bodyPr wrap="square" rtlCol="0">
            <a:spAutoFit/>
          </a:bodyPr>
          <a:lstStyle/>
          <a:p>
            <a:r>
              <a:rPr lang="es-ES_tradnl" dirty="0" smtClean="0">
                <a:solidFill>
                  <a:srgbClr val="0000FF"/>
                </a:solidFill>
              </a:rPr>
              <a:t>Recrecer defensas y dragar no es gestión, sino una imprudente huida hacia adelante</a:t>
            </a:r>
            <a:endParaRPr lang="es-ES_tradnl" dirty="0">
              <a:solidFill>
                <a:srgbClr val="0000FF"/>
              </a:solidFill>
            </a:endParaRPr>
          </a:p>
        </p:txBody>
      </p:sp>
    </p:spTree>
    <p:extLst>
      <p:ext uri="{BB962C8B-B14F-4D97-AF65-F5344CB8AC3E}">
        <p14:creationId xmlns:p14="http://schemas.microsoft.com/office/powerpoint/2010/main" val="370793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P72800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143999" cy="6858000"/>
          </a:xfrm>
          <a:prstGeom prst="rect">
            <a:avLst/>
          </a:prstGeom>
          <a:noFill/>
        </p:spPr>
      </p:pic>
      <p:sp>
        <p:nvSpPr>
          <p:cNvPr id="3" name="2 Rectángulo"/>
          <p:cNvSpPr/>
          <p:nvPr/>
        </p:nvSpPr>
        <p:spPr>
          <a:xfrm>
            <a:off x="3959424" y="-20921"/>
            <a:ext cx="5184576" cy="2246769"/>
          </a:xfrm>
          <a:prstGeom prst="rect">
            <a:avLst/>
          </a:prstGeom>
          <a:noFill/>
        </p:spPr>
        <p:txBody>
          <a:bodyPr wrap="square">
            <a:spAutoFit/>
          </a:bodyPr>
          <a:lstStyle/>
          <a:p>
            <a:pPr defTabSz="914400"/>
            <a:r>
              <a:rPr lang="es-ES" sz="2800" b="1" dirty="0" smtClean="0">
                <a:solidFill>
                  <a:prstClr val="white"/>
                </a:solidFill>
                <a:latin typeface="Calibri"/>
                <a:cs typeface="Kalinga" panose="020B0502040204020203" pitchFamily="34" charset="0"/>
              </a:rPr>
              <a:t>Desnaturalización</a:t>
            </a:r>
          </a:p>
          <a:p>
            <a:pPr defTabSz="914400"/>
            <a:r>
              <a:rPr lang="es-ES" sz="2800" b="1" spc="-100" dirty="0" smtClean="0">
                <a:solidFill>
                  <a:prstClr val="white"/>
                </a:solidFill>
                <a:latin typeface="Calibri"/>
                <a:cs typeface="Kalinga" panose="020B0502040204020203" pitchFamily="34" charset="0"/>
              </a:rPr>
              <a:t>Simplificación geomorfológica</a:t>
            </a:r>
          </a:p>
          <a:p>
            <a:pPr defTabSz="914400"/>
            <a:r>
              <a:rPr lang="es-ES" sz="2800" b="1" dirty="0" smtClean="0">
                <a:solidFill>
                  <a:prstClr val="white"/>
                </a:solidFill>
                <a:latin typeface="Calibri"/>
                <a:cs typeface="Kalinga" panose="020B0502040204020203" pitchFamily="34" charset="0"/>
              </a:rPr>
              <a:t>Incisión</a:t>
            </a:r>
          </a:p>
          <a:p>
            <a:pPr defTabSz="914400"/>
            <a:r>
              <a:rPr lang="es-ES" sz="2800" b="1" dirty="0" smtClean="0">
                <a:solidFill>
                  <a:prstClr val="white"/>
                </a:solidFill>
                <a:latin typeface="Calibri"/>
                <a:cs typeface="Kalinga" panose="020B0502040204020203" pitchFamily="34" charset="0"/>
              </a:rPr>
              <a:t>Peligrosidad</a:t>
            </a:r>
          </a:p>
          <a:p>
            <a:pPr defTabSz="914400"/>
            <a:r>
              <a:rPr lang="es-ES" sz="2800" b="1" dirty="0" smtClean="0">
                <a:solidFill>
                  <a:prstClr val="white"/>
                </a:solidFill>
                <a:latin typeface="Calibri"/>
                <a:cs typeface="Kalinga" panose="020B0502040204020203" pitchFamily="34" charset="0"/>
              </a:rPr>
              <a:t>Intensificación del cambio global</a:t>
            </a:r>
          </a:p>
        </p:txBody>
      </p:sp>
      <p:sp>
        <p:nvSpPr>
          <p:cNvPr id="4" name="3 Rectángulo"/>
          <p:cNvSpPr/>
          <p:nvPr/>
        </p:nvSpPr>
        <p:spPr>
          <a:xfrm>
            <a:off x="863631" y="-22737"/>
            <a:ext cx="1512081" cy="584775"/>
          </a:xfrm>
          <a:prstGeom prst="rect">
            <a:avLst/>
          </a:prstGeom>
        </p:spPr>
        <p:txBody>
          <a:bodyPr wrap="none">
            <a:spAutoFit/>
          </a:bodyPr>
          <a:lstStyle/>
          <a:p>
            <a:pPr algn="ctr" defTabSz="914400"/>
            <a:r>
              <a:rPr lang="es-ES" sz="3200" b="1" dirty="0" smtClean="0">
                <a:solidFill>
                  <a:prstClr val="white"/>
                </a:solidFill>
                <a:latin typeface="Calibri"/>
                <a:cs typeface="Kalinga" panose="020B0502040204020203" pitchFamily="34" charset="0"/>
              </a:rPr>
              <a:t>Efectos:</a:t>
            </a:r>
            <a:endParaRPr lang="es-ES" sz="3200" b="1" dirty="0">
              <a:solidFill>
                <a:prstClr val="white"/>
              </a:solidFill>
              <a:latin typeface="Calibri"/>
              <a:cs typeface="Kalinga" panose="020B0502040204020203" pitchFamily="34" charset="0"/>
            </a:endParaRPr>
          </a:p>
        </p:txBody>
      </p:sp>
    </p:spTree>
    <p:extLst>
      <p:ext uri="{BB962C8B-B14F-4D97-AF65-F5344CB8AC3E}">
        <p14:creationId xmlns:p14="http://schemas.microsoft.com/office/powerpoint/2010/main" val="35536890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sz="half" idx="1"/>
          </p:nvPr>
        </p:nvSpPr>
        <p:spPr/>
        <p:txBody>
          <a:bodyPr/>
          <a:lstStyle/>
          <a:p>
            <a:endParaRPr lang="es-ES"/>
          </a:p>
        </p:txBody>
      </p:sp>
      <p:sp>
        <p:nvSpPr>
          <p:cNvPr id="4" name="3 Marcador de contenido"/>
          <p:cNvSpPr>
            <a:spLocks noGrp="1"/>
          </p:cNvSpPr>
          <p:nvPr>
            <p:ph sz="quarter" idx="2"/>
          </p:nvPr>
        </p:nvSpPr>
        <p:spPr/>
        <p:txBody>
          <a:bodyPr/>
          <a:lstStyle/>
          <a:p>
            <a:endParaRPr lang="es-ES"/>
          </a:p>
        </p:txBody>
      </p:sp>
      <p:sp>
        <p:nvSpPr>
          <p:cNvPr id="5" name="4 Marcador de contenido"/>
          <p:cNvSpPr>
            <a:spLocks noGrp="1"/>
          </p:cNvSpPr>
          <p:nvPr>
            <p:ph sz="quarter" idx="3"/>
          </p:nvPr>
        </p:nvSpPr>
        <p:spPr/>
        <p:txBody>
          <a:bodyPr/>
          <a:lstStyle/>
          <a:p>
            <a:endParaRPr lang="es-ES"/>
          </a:p>
        </p:txBody>
      </p:sp>
      <p:pic>
        <p:nvPicPr>
          <p:cNvPr id="60418" name="Picture 2" descr="D:\Pictures\RIOS CON PROBLEMAS\Herrera\IMG_122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32656"/>
            <a:ext cx="9144000" cy="6096000"/>
          </a:xfrm>
          <a:prstGeom prst="rect">
            <a:avLst/>
          </a:prstGeom>
          <a:noFill/>
        </p:spPr>
      </p:pic>
      <p:sp>
        <p:nvSpPr>
          <p:cNvPr id="8" name="7 Rectángulo"/>
          <p:cNvSpPr/>
          <p:nvPr/>
        </p:nvSpPr>
        <p:spPr>
          <a:xfrm>
            <a:off x="5563404" y="6488668"/>
            <a:ext cx="3580596" cy="369332"/>
          </a:xfrm>
          <a:prstGeom prst="rect">
            <a:avLst/>
          </a:prstGeom>
          <a:solidFill>
            <a:schemeClr val="accent1">
              <a:alpha val="66000"/>
            </a:schemeClr>
          </a:solidFill>
        </p:spPr>
        <p:txBody>
          <a:bodyPr wrap="none">
            <a:spAutoFit/>
          </a:bodyPr>
          <a:lstStyle/>
          <a:p>
            <a:pPr defTabSz="914400"/>
            <a:r>
              <a:rPr lang="es-ES" dirty="0" smtClean="0">
                <a:solidFill>
                  <a:prstClr val="black"/>
                </a:solidFill>
                <a:latin typeface="Calibri"/>
              </a:rPr>
              <a:t>Río Herrera, Herrera de los Navarros</a:t>
            </a:r>
            <a:endParaRPr lang="es-ES" sz="1100" dirty="0">
              <a:solidFill>
                <a:prstClr val="black"/>
              </a:solidFill>
              <a:latin typeface="Calibri"/>
            </a:endParaRPr>
          </a:p>
        </p:txBody>
      </p:sp>
    </p:spTree>
    <p:extLst>
      <p:ext uri="{BB962C8B-B14F-4D97-AF65-F5344CB8AC3E}">
        <p14:creationId xmlns:p14="http://schemas.microsoft.com/office/powerpoint/2010/main" val="17024395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247317"/>
          </a:xfrm>
          <a:prstGeom prst="rect">
            <a:avLst/>
          </a:prstGeom>
        </p:spPr>
        <p:txBody>
          <a:bodyPr wrap="square">
            <a:spAutoFit/>
          </a:bodyPr>
          <a:lstStyle/>
          <a:p>
            <a:pPr algn="ctr"/>
            <a:r>
              <a:rPr lang="es-ES_tradnl" b="1" dirty="0"/>
              <a:t>Beneficios de la madera muerta</a:t>
            </a:r>
            <a:endParaRPr lang="es-ES" b="1" dirty="0"/>
          </a:p>
          <a:p>
            <a:r>
              <a:rPr lang="es-ES_tradnl" dirty="0"/>
              <a:t> </a:t>
            </a:r>
            <a:endParaRPr lang="es-ES" dirty="0"/>
          </a:p>
          <a:p>
            <a:r>
              <a:rPr lang="es-ES_tradnl" b="1" dirty="0" smtClean="0">
                <a:solidFill>
                  <a:srgbClr val="FF0000"/>
                </a:solidFill>
                <a:latin typeface="Wingdings"/>
                <a:ea typeface="Wingdings"/>
                <a:cs typeface="Wingdings"/>
                <a:sym typeface="Wingdings"/>
              </a:rPr>
              <a:t></a:t>
            </a:r>
            <a:r>
              <a:rPr lang="es-ES" dirty="0" smtClean="0"/>
              <a:t>Retiene </a:t>
            </a:r>
            <a:r>
              <a:rPr lang="es-ES" dirty="0"/>
              <a:t>agua, sedimentos y materia </a:t>
            </a:r>
            <a:r>
              <a:rPr lang="es-ES" dirty="0" err="1"/>
              <a:t>orgánica</a:t>
            </a:r>
            <a:r>
              <a:rPr lang="es-ES" dirty="0"/>
              <a:t> </a:t>
            </a:r>
          </a:p>
          <a:p>
            <a:r>
              <a:rPr lang="es-ES_tradnl" b="1" dirty="0">
                <a:solidFill>
                  <a:srgbClr val="FF0000"/>
                </a:solidFill>
                <a:latin typeface="Wingdings"/>
                <a:ea typeface="Wingdings"/>
                <a:cs typeface="Wingdings"/>
                <a:sym typeface="Wingdings"/>
              </a:rPr>
              <a:t></a:t>
            </a:r>
            <a:r>
              <a:rPr lang="es-ES" dirty="0" smtClean="0"/>
              <a:t>Estabiliza </a:t>
            </a:r>
            <a:r>
              <a:rPr lang="es-ES" dirty="0"/>
              <a:t>las </a:t>
            </a:r>
            <a:r>
              <a:rPr lang="es-ES" dirty="0" err="1"/>
              <a:t>márgenes</a:t>
            </a:r>
            <a:r>
              <a:rPr lang="es-ES" dirty="0"/>
              <a:t> y el lecho del cauce </a:t>
            </a:r>
          </a:p>
          <a:p>
            <a:r>
              <a:rPr lang="es-ES_tradnl" b="1" dirty="0">
                <a:solidFill>
                  <a:srgbClr val="FF0000"/>
                </a:solidFill>
                <a:latin typeface="Wingdings"/>
                <a:ea typeface="Wingdings"/>
                <a:cs typeface="Wingdings"/>
                <a:sym typeface="Wingdings"/>
              </a:rPr>
              <a:t></a:t>
            </a:r>
            <a:r>
              <a:rPr lang="es-ES" dirty="0" smtClean="0"/>
              <a:t>Disminuye </a:t>
            </a:r>
            <a:r>
              <a:rPr lang="es-ES" dirty="0"/>
              <a:t>el impacto de las crecidas </a:t>
            </a:r>
          </a:p>
          <a:p>
            <a:r>
              <a:rPr lang="es-ES_tradnl" b="1" dirty="0">
                <a:solidFill>
                  <a:srgbClr val="FF0000"/>
                </a:solidFill>
                <a:latin typeface="Wingdings"/>
                <a:ea typeface="Wingdings"/>
                <a:cs typeface="Wingdings"/>
                <a:sym typeface="Wingdings"/>
              </a:rPr>
              <a:t></a:t>
            </a:r>
            <a:r>
              <a:rPr lang="es-ES" dirty="0" smtClean="0"/>
              <a:t>Proporciona </a:t>
            </a:r>
            <a:r>
              <a:rPr lang="es-ES" dirty="0" err="1"/>
              <a:t>hábitats</a:t>
            </a:r>
            <a:r>
              <a:rPr lang="es-ES" dirty="0"/>
              <a:t> para los peces </a:t>
            </a:r>
          </a:p>
          <a:p>
            <a:r>
              <a:rPr lang="es-ES_tradnl" b="1" dirty="0">
                <a:solidFill>
                  <a:srgbClr val="FF0000"/>
                </a:solidFill>
                <a:latin typeface="Wingdings"/>
                <a:ea typeface="Wingdings"/>
                <a:cs typeface="Wingdings"/>
                <a:sym typeface="Wingdings"/>
              </a:rPr>
              <a:t></a:t>
            </a:r>
            <a:r>
              <a:rPr lang="es-ES" dirty="0" smtClean="0"/>
              <a:t>Crea </a:t>
            </a:r>
            <a:r>
              <a:rPr lang="es-ES" dirty="0"/>
              <a:t>nichos, </a:t>
            </a:r>
            <a:r>
              <a:rPr lang="es-ES" dirty="0" err="1"/>
              <a:t>microhábitats</a:t>
            </a:r>
            <a:r>
              <a:rPr lang="es-ES" dirty="0"/>
              <a:t>, nuevas estructuras morfológicas</a:t>
            </a:r>
          </a:p>
          <a:p>
            <a:r>
              <a:rPr lang="es-ES_tradnl" b="1" dirty="0">
                <a:solidFill>
                  <a:srgbClr val="FF0000"/>
                </a:solidFill>
                <a:latin typeface="Wingdings"/>
                <a:ea typeface="Wingdings"/>
                <a:cs typeface="Wingdings"/>
                <a:sym typeface="Wingdings"/>
              </a:rPr>
              <a:t></a:t>
            </a:r>
            <a:r>
              <a:rPr lang="es-ES" dirty="0" smtClean="0"/>
              <a:t>Proporciona </a:t>
            </a:r>
            <a:r>
              <a:rPr lang="es-ES" dirty="0"/>
              <a:t>espacios y alimentos para la </a:t>
            </a:r>
            <a:r>
              <a:rPr lang="es-ES" dirty="0" err="1"/>
              <a:t>colonización</a:t>
            </a:r>
            <a:r>
              <a:rPr lang="es-ES" dirty="0"/>
              <a:t> </a:t>
            </a:r>
          </a:p>
          <a:p>
            <a:r>
              <a:rPr lang="es-ES_tradnl" b="1" dirty="0">
                <a:solidFill>
                  <a:srgbClr val="FF0000"/>
                </a:solidFill>
                <a:latin typeface="Wingdings"/>
                <a:ea typeface="Wingdings"/>
                <a:cs typeface="Wingdings"/>
                <a:sym typeface="Wingdings"/>
              </a:rPr>
              <a:t></a:t>
            </a:r>
            <a:r>
              <a:rPr lang="es-ES" dirty="0" smtClean="0"/>
              <a:t>Mantienen </a:t>
            </a:r>
            <a:r>
              <a:rPr lang="es-ES" dirty="0"/>
              <a:t>los ciclos de vida de los invertebrados </a:t>
            </a:r>
          </a:p>
          <a:p>
            <a:r>
              <a:rPr lang="es-ES_tradnl" b="1" dirty="0">
                <a:solidFill>
                  <a:srgbClr val="FF0000"/>
                </a:solidFill>
                <a:latin typeface="Wingdings"/>
                <a:ea typeface="Wingdings"/>
                <a:cs typeface="Wingdings"/>
                <a:sym typeface="Wingdings"/>
              </a:rPr>
              <a:t></a:t>
            </a:r>
            <a:r>
              <a:rPr lang="es-ES" dirty="0" smtClean="0"/>
              <a:t>Es </a:t>
            </a:r>
            <a:r>
              <a:rPr lang="es-ES" dirty="0"/>
              <a:t>un refugio importante </a:t>
            </a:r>
          </a:p>
          <a:p>
            <a:r>
              <a:rPr lang="es-ES_tradnl" b="1" dirty="0">
                <a:solidFill>
                  <a:srgbClr val="FF0000"/>
                </a:solidFill>
                <a:latin typeface="Wingdings"/>
                <a:ea typeface="Wingdings"/>
                <a:cs typeface="Wingdings"/>
                <a:sym typeface="Wingdings"/>
              </a:rPr>
              <a:t></a:t>
            </a:r>
            <a:r>
              <a:rPr lang="es-ES" dirty="0" smtClean="0"/>
              <a:t>Es </a:t>
            </a:r>
            <a:r>
              <a:rPr lang="es-ES" dirty="0"/>
              <a:t>utilizado por otros muchos organismos </a:t>
            </a:r>
          </a:p>
          <a:p>
            <a:r>
              <a:rPr lang="es-ES_tradnl" b="1" dirty="0">
                <a:solidFill>
                  <a:srgbClr val="FF0000"/>
                </a:solidFill>
                <a:latin typeface="Wingdings"/>
                <a:ea typeface="Wingdings"/>
                <a:cs typeface="Wingdings"/>
                <a:sym typeface="Wingdings"/>
              </a:rPr>
              <a:t></a:t>
            </a:r>
            <a:r>
              <a:rPr lang="es-ES" dirty="0" smtClean="0"/>
              <a:t>Mejora </a:t>
            </a:r>
            <a:r>
              <a:rPr lang="es-ES" dirty="0"/>
              <a:t>la calidad del agua </a:t>
            </a:r>
          </a:p>
          <a:p>
            <a:r>
              <a:rPr lang="es-ES_tradnl" b="1" dirty="0">
                <a:solidFill>
                  <a:srgbClr val="FF0000"/>
                </a:solidFill>
                <a:latin typeface="Wingdings"/>
                <a:ea typeface="Wingdings"/>
                <a:cs typeface="Wingdings"/>
                <a:sym typeface="Wingdings"/>
              </a:rPr>
              <a:t></a:t>
            </a:r>
            <a:r>
              <a:rPr lang="es-ES" dirty="0" smtClean="0"/>
              <a:t>Ayuda </a:t>
            </a:r>
            <a:r>
              <a:rPr lang="es-ES" dirty="0"/>
              <a:t>en la </a:t>
            </a:r>
            <a:r>
              <a:rPr lang="es-ES" dirty="0" err="1"/>
              <a:t>recolonización</a:t>
            </a:r>
            <a:r>
              <a:rPr lang="es-ES" dirty="0"/>
              <a:t> </a:t>
            </a:r>
          </a:p>
          <a:p>
            <a:r>
              <a:rPr lang="es-ES_tradnl" b="1" dirty="0">
                <a:solidFill>
                  <a:srgbClr val="FF0000"/>
                </a:solidFill>
                <a:latin typeface="Wingdings"/>
                <a:ea typeface="Wingdings"/>
                <a:cs typeface="Wingdings"/>
                <a:sym typeface="Wingdings"/>
              </a:rPr>
              <a:t></a:t>
            </a:r>
            <a:r>
              <a:rPr lang="es-ES" dirty="0" smtClean="0"/>
              <a:t>Controla </a:t>
            </a:r>
            <a:r>
              <a:rPr lang="es-ES" dirty="0"/>
              <a:t>la </a:t>
            </a:r>
            <a:r>
              <a:rPr lang="es-ES" dirty="0" err="1"/>
              <a:t>formación</a:t>
            </a:r>
            <a:r>
              <a:rPr lang="es-ES" dirty="0"/>
              <a:t> de islas </a:t>
            </a:r>
          </a:p>
          <a:p>
            <a:r>
              <a:rPr lang="es-ES_tradnl" b="1" dirty="0">
                <a:solidFill>
                  <a:srgbClr val="FF0000"/>
                </a:solidFill>
                <a:latin typeface="Wingdings"/>
                <a:ea typeface="Wingdings"/>
                <a:cs typeface="Wingdings"/>
                <a:sym typeface="Wingdings"/>
              </a:rPr>
              <a:t></a:t>
            </a:r>
            <a:r>
              <a:rPr lang="es-ES_tradnl" dirty="0" smtClean="0"/>
              <a:t>Almacena </a:t>
            </a:r>
            <a:r>
              <a:rPr lang="es-ES_tradnl" dirty="0"/>
              <a:t>carbono</a:t>
            </a:r>
            <a:r>
              <a:rPr lang="es-ES" dirty="0"/>
              <a:t> </a:t>
            </a:r>
            <a:endParaRPr lang="es-ES_tradnl" dirty="0"/>
          </a:p>
        </p:txBody>
      </p:sp>
      <p:pic>
        <p:nvPicPr>
          <p:cNvPr id="3" name="Picture 2" descr="Captura de pantalla 2015-11-11 a las 10.03.44.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65718" y="3088096"/>
            <a:ext cx="5278282" cy="3762959"/>
          </a:xfrm>
          <a:prstGeom prst="rect">
            <a:avLst/>
          </a:prstGeom>
        </p:spPr>
      </p:pic>
    </p:spTree>
    <p:extLst>
      <p:ext uri="{BB962C8B-B14F-4D97-AF65-F5344CB8AC3E}">
        <p14:creationId xmlns:p14="http://schemas.microsoft.com/office/powerpoint/2010/main" val="12193350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a:off x="19838416" y="24771052"/>
            <a:ext cx="10219084" cy="5400600"/>
            <a:chOff x="-17981230" y="8656451"/>
            <a:chExt cx="8994948" cy="4596624"/>
          </a:xfrm>
        </p:grpSpPr>
        <p:pic>
          <p:nvPicPr>
            <p:cNvPr id="3" name="Picture 2" descr="http://www.abc.es/Media/201308/06/oliete1--644x36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405524" y="11191023"/>
              <a:ext cx="3419242" cy="2062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11 Imagen"/>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307547" y="8970360"/>
              <a:ext cx="3000785" cy="2060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16344368" y="8656451"/>
              <a:ext cx="3056914" cy="261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s-ES_tradnl" sz="1400" dirty="0" smtClean="0">
                  <a:latin typeface="+mn-lt"/>
                </a:rPr>
                <a:t>Río Nalón, Asturias </a:t>
              </a:r>
              <a:r>
                <a:rPr lang="es-ES_tradnl" sz="1400" b="1" dirty="0" smtClean="0">
                  <a:latin typeface="+mn-lt"/>
                </a:rPr>
                <a:t>Feb</a:t>
              </a:r>
              <a:r>
                <a:rPr lang="es-ES_tradnl" sz="1400" dirty="0" smtClean="0">
                  <a:latin typeface="+mn-lt"/>
                </a:rPr>
                <a:t>. </a:t>
              </a:r>
              <a:r>
                <a:rPr lang="es-ES_tradnl" sz="1400" b="1" dirty="0" smtClean="0">
                  <a:latin typeface="+mn-lt"/>
                </a:rPr>
                <a:t>2012</a:t>
              </a:r>
              <a:endParaRPr lang="es-ES_tradnl" sz="1400" dirty="0">
                <a:latin typeface="+mn-lt"/>
              </a:endParaRPr>
            </a:p>
          </p:txBody>
        </p:sp>
        <p:pic>
          <p:nvPicPr>
            <p:cNvPr id="6" name="Picture 5" descr="K:\_POSTDOC\SPAIN\FLOODS_DDBB\2013_06_13_Pamplona\2013_6_13_3UBERn6ev92cQRyADlLbp.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13256" y="8965982"/>
              <a:ext cx="3218861" cy="2072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7" name="Group 13"/>
            <p:cNvGrpSpPr/>
            <p:nvPr/>
          </p:nvGrpSpPr>
          <p:grpSpPr>
            <a:xfrm>
              <a:off x="-14818930" y="11247615"/>
              <a:ext cx="2376264" cy="1807526"/>
              <a:chOff x="3203848" y="3799804"/>
              <a:chExt cx="2376264" cy="1807526"/>
            </a:xfrm>
          </p:grpSpPr>
          <p:pic>
            <p:nvPicPr>
              <p:cNvPr id="14" name="Picture 4" descr="http://contentmapas.didactalia.net/imagenes/Documentos/ImagenesSemanticas/fdfa9a09-e91b-4e51-b33f-3dbbcb76cb21/a631105d-92a9-4092-8524-fb70aa44a9da.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3848" y="3799804"/>
                <a:ext cx="2376264" cy="1807526"/>
              </a:xfrm>
              <a:prstGeom prst="rect">
                <a:avLst/>
              </a:prstGeom>
              <a:noFill/>
              <a:extLst>
                <a:ext uri="{909E8E84-426E-40DD-AFC4-6F175D3DCCD1}">
                  <a14:hiddenFill xmlns:a14="http://schemas.microsoft.com/office/drawing/2010/main">
                    <a:solidFill>
                      <a:srgbClr val="FFFFFF"/>
                    </a:solidFill>
                  </a14:hiddenFill>
                </a:ext>
              </a:extLst>
            </p:spPr>
          </p:pic>
          <p:sp>
            <p:nvSpPr>
              <p:cNvPr id="15" name="5-Point Star 11"/>
              <p:cNvSpPr/>
              <p:nvPr/>
            </p:nvSpPr>
            <p:spPr>
              <a:xfrm>
                <a:off x="3784819" y="3926884"/>
                <a:ext cx="135787" cy="127080"/>
              </a:xfrm>
              <a:prstGeom prst="star5">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5-Point Star 14"/>
              <p:cNvSpPr/>
              <p:nvPr/>
            </p:nvSpPr>
            <p:spPr>
              <a:xfrm>
                <a:off x="4735324" y="4061362"/>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5-Point Star 15"/>
              <p:cNvSpPr/>
              <p:nvPr/>
            </p:nvSpPr>
            <p:spPr>
              <a:xfrm>
                <a:off x="4582007" y="4435205"/>
                <a:ext cx="135787" cy="127080"/>
              </a:xfrm>
              <a:prstGeom prst="star5">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5-Point Star 16"/>
              <p:cNvSpPr/>
              <p:nvPr/>
            </p:nvSpPr>
            <p:spPr>
              <a:xfrm>
                <a:off x="3988498" y="4498745"/>
                <a:ext cx="135787" cy="127080"/>
              </a:xfrm>
              <a:prstGeom prst="star5">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5-Point Star 17"/>
              <p:cNvSpPr/>
              <p:nvPr/>
            </p:nvSpPr>
            <p:spPr>
              <a:xfrm>
                <a:off x="4582071" y="4195840"/>
                <a:ext cx="135787" cy="127080"/>
              </a:xfrm>
              <a:prstGeom prst="star5">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5-Point Star 18"/>
              <p:cNvSpPr/>
              <p:nvPr/>
            </p:nvSpPr>
            <p:spPr>
              <a:xfrm>
                <a:off x="4514178" y="5004575"/>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5-Point Star 19"/>
              <p:cNvSpPr/>
              <p:nvPr/>
            </p:nvSpPr>
            <p:spPr>
              <a:xfrm>
                <a:off x="5014802" y="4308124"/>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5-Point Star 20"/>
              <p:cNvSpPr/>
              <p:nvPr/>
            </p:nvSpPr>
            <p:spPr>
              <a:xfrm>
                <a:off x="4324087" y="5131655"/>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5-Point Star 21"/>
              <p:cNvSpPr/>
              <p:nvPr/>
            </p:nvSpPr>
            <p:spPr>
              <a:xfrm>
                <a:off x="4514114" y="3997822"/>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5-Point Star 22"/>
              <p:cNvSpPr/>
              <p:nvPr/>
            </p:nvSpPr>
            <p:spPr>
              <a:xfrm>
                <a:off x="4946909" y="4124902"/>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5-Point Star 23"/>
              <p:cNvSpPr/>
              <p:nvPr/>
            </p:nvSpPr>
            <p:spPr>
              <a:xfrm>
                <a:off x="3581139" y="4096860"/>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5-Point Star 24"/>
              <p:cNvSpPr/>
              <p:nvPr/>
            </p:nvSpPr>
            <p:spPr>
              <a:xfrm>
                <a:off x="4056392" y="4816445"/>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5-Point Star 25"/>
              <p:cNvSpPr/>
              <p:nvPr/>
            </p:nvSpPr>
            <p:spPr>
              <a:xfrm>
                <a:off x="4817944" y="4232173"/>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5-Point Star 27"/>
              <p:cNvSpPr/>
              <p:nvPr/>
            </p:nvSpPr>
            <p:spPr>
              <a:xfrm>
                <a:off x="4324087" y="4002475"/>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5-Point Star 28"/>
              <p:cNvSpPr/>
              <p:nvPr/>
            </p:nvSpPr>
            <p:spPr>
              <a:xfrm>
                <a:off x="4124285" y="3969780"/>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5-Point Star 29"/>
              <p:cNvSpPr/>
              <p:nvPr/>
            </p:nvSpPr>
            <p:spPr>
              <a:xfrm>
                <a:off x="3995342" y="4195840"/>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 Box 11"/>
            <p:cNvSpPr txBox="1">
              <a:spLocks noChangeArrowheads="1"/>
            </p:cNvSpPr>
            <p:nvPr/>
          </p:nvSpPr>
          <p:spPr bwMode="auto">
            <a:xfrm>
              <a:off x="-13306762" y="8663661"/>
              <a:ext cx="3257622" cy="44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s-ES_tradnl" sz="1400" dirty="0" smtClean="0">
                  <a:latin typeface="+mn-lt"/>
                </a:rPr>
                <a:t>Río Arga, Pamplona </a:t>
              </a:r>
              <a:r>
                <a:rPr lang="es-ES_tradnl" sz="1400" b="1" dirty="0" smtClean="0">
                  <a:latin typeface="+mn-lt"/>
                </a:rPr>
                <a:t>Junio 2013</a:t>
              </a:r>
            </a:p>
            <a:p>
              <a:pPr algn="ctr" eaLnBrk="1" hangingPunct="1"/>
              <a:endParaRPr lang="es-ES_tradnl" sz="1400" dirty="0">
                <a:latin typeface="+mn-lt"/>
              </a:endParaRPr>
            </a:p>
          </p:txBody>
        </p:sp>
        <p:cxnSp>
          <p:nvCxnSpPr>
            <p:cNvPr id="9" name="Straight Arrow Connector 26"/>
            <p:cNvCxnSpPr>
              <a:endCxn id="19" idx="4"/>
            </p:cNvCxnSpPr>
            <p:nvPr/>
          </p:nvCxnSpPr>
          <p:spPr>
            <a:xfrm flipH="1">
              <a:off x="-13304920" y="10728538"/>
              <a:ext cx="1798359" cy="963653"/>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41"/>
            <p:cNvCxnSpPr>
              <a:endCxn id="15" idx="0"/>
            </p:cNvCxnSpPr>
            <p:nvPr/>
          </p:nvCxnSpPr>
          <p:spPr>
            <a:xfrm>
              <a:off x="-14170066" y="10728538"/>
              <a:ext cx="1" cy="646157"/>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45"/>
            <p:cNvCxnSpPr/>
            <p:nvPr/>
          </p:nvCxnSpPr>
          <p:spPr>
            <a:xfrm flipH="1" flipV="1">
              <a:off x="-13304920" y="11946556"/>
              <a:ext cx="1660607" cy="3177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2" descr="J:\_TESIS\memoria_TESIS\portada\diapo_Andres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981230" y="11178931"/>
              <a:ext cx="3064803" cy="2048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3" name="Straight Arrow Connector 40"/>
            <p:cNvCxnSpPr>
              <a:endCxn id="18" idx="2"/>
            </p:cNvCxnSpPr>
            <p:nvPr/>
          </p:nvCxnSpPr>
          <p:spPr>
            <a:xfrm flipV="1">
              <a:off x="-15827042" y="12073636"/>
              <a:ext cx="1818695" cy="442291"/>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3 Grupo"/>
          <p:cNvGrpSpPr/>
          <p:nvPr/>
        </p:nvGrpSpPr>
        <p:grpSpPr>
          <a:xfrm>
            <a:off x="19990816" y="24923452"/>
            <a:ext cx="10219084" cy="5400600"/>
            <a:chOff x="-17981230" y="8656451"/>
            <a:chExt cx="8994948" cy="4596624"/>
          </a:xfrm>
        </p:grpSpPr>
        <p:pic>
          <p:nvPicPr>
            <p:cNvPr id="32" name="Picture 2" descr="http://www.abc.es/Media/201308/06/oliete1--644x36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405524" y="11191023"/>
              <a:ext cx="3419242" cy="2062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 name="11 Imagen"/>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307547" y="8970360"/>
              <a:ext cx="3000785" cy="2060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11"/>
            <p:cNvSpPr txBox="1">
              <a:spLocks noChangeArrowheads="1"/>
            </p:cNvSpPr>
            <p:nvPr/>
          </p:nvSpPr>
          <p:spPr bwMode="auto">
            <a:xfrm>
              <a:off x="-16344368" y="8656451"/>
              <a:ext cx="3056914" cy="261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s-ES_tradnl" sz="1400" dirty="0" smtClean="0">
                  <a:latin typeface="+mn-lt"/>
                </a:rPr>
                <a:t>Río Nalón, Asturias </a:t>
              </a:r>
              <a:r>
                <a:rPr lang="es-ES_tradnl" sz="1400" b="1" dirty="0" smtClean="0">
                  <a:latin typeface="+mn-lt"/>
                </a:rPr>
                <a:t>Feb</a:t>
              </a:r>
              <a:r>
                <a:rPr lang="es-ES_tradnl" sz="1400" dirty="0" smtClean="0">
                  <a:latin typeface="+mn-lt"/>
                </a:rPr>
                <a:t>. </a:t>
              </a:r>
              <a:r>
                <a:rPr lang="es-ES_tradnl" sz="1400" b="1" dirty="0" smtClean="0">
                  <a:latin typeface="+mn-lt"/>
                </a:rPr>
                <a:t>2012</a:t>
              </a:r>
              <a:endParaRPr lang="es-ES_tradnl" sz="1400" dirty="0">
                <a:latin typeface="+mn-lt"/>
              </a:endParaRPr>
            </a:p>
          </p:txBody>
        </p:sp>
        <p:pic>
          <p:nvPicPr>
            <p:cNvPr id="35" name="Picture 5" descr="K:\_POSTDOC\SPAIN\FLOODS_DDBB\2013_06_13_Pamplona\2013_6_13_3UBERn6ev92cQRyADlLbp.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13256" y="8965982"/>
              <a:ext cx="3218861" cy="2072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6" name="Group 13"/>
            <p:cNvGrpSpPr/>
            <p:nvPr/>
          </p:nvGrpSpPr>
          <p:grpSpPr>
            <a:xfrm>
              <a:off x="-14818930" y="11247615"/>
              <a:ext cx="2376264" cy="1807526"/>
              <a:chOff x="3203848" y="3799804"/>
              <a:chExt cx="2376264" cy="1807526"/>
            </a:xfrm>
          </p:grpSpPr>
          <p:pic>
            <p:nvPicPr>
              <p:cNvPr id="43" name="Picture 4" descr="http://contentmapas.didactalia.net/imagenes/Documentos/ImagenesSemanticas/fdfa9a09-e91b-4e51-b33f-3dbbcb76cb21/a631105d-92a9-4092-8524-fb70aa44a9da.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3848" y="3799804"/>
                <a:ext cx="2376264" cy="1807526"/>
              </a:xfrm>
              <a:prstGeom prst="rect">
                <a:avLst/>
              </a:prstGeom>
              <a:noFill/>
              <a:extLst>
                <a:ext uri="{909E8E84-426E-40DD-AFC4-6F175D3DCCD1}">
                  <a14:hiddenFill xmlns:a14="http://schemas.microsoft.com/office/drawing/2010/main">
                    <a:solidFill>
                      <a:srgbClr val="FFFFFF"/>
                    </a:solidFill>
                  </a14:hiddenFill>
                </a:ext>
              </a:extLst>
            </p:spPr>
          </p:pic>
          <p:sp>
            <p:nvSpPr>
              <p:cNvPr id="44" name="5-Point Star 11"/>
              <p:cNvSpPr/>
              <p:nvPr/>
            </p:nvSpPr>
            <p:spPr>
              <a:xfrm>
                <a:off x="3784819" y="3926884"/>
                <a:ext cx="135787" cy="127080"/>
              </a:xfrm>
              <a:prstGeom prst="star5">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5-Point Star 14"/>
              <p:cNvSpPr/>
              <p:nvPr/>
            </p:nvSpPr>
            <p:spPr>
              <a:xfrm>
                <a:off x="4735324" y="4061362"/>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5-Point Star 15"/>
              <p:cNvSpPr/>
              <p:nvPr/>
            </p:nvSpPr>
            <p:spPr>
              <a:xfrm>
                <a:off x="4582007" y="4435205"/>
                <a:ext cx="135787" cy="127080"/>
              </a:xfrm>
              <a:prstGeom prst="star5">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5-Point Star 16"/>
              <p:cNvSpPr/>
              <p:nvPr/>
            </p:nvSpPr>
            <p:spPr>
              <a:xfrm>
                <a:off x="3988498" y="4498745"/>
                <a:ext cx="135787" cy="127080"/>
              </a:xfrm>
              <a:prstGeom prst="star5">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5-Point Star 17"/>
              <p:cNvSpPr/>
              <p:nvPr/>
            </p:nvSpPr>
            <p:spPr>
              <a:xfrm>
                <a:off x="4582071" y="4195840"/>
                <a:ext cx="135787" cy="127080"/>
              </a:xfrm>
              <a:prstGeom prst="star5">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5-Point Star 18"/>
              <p:cNvSpPr/>
              <p:nvPr/>
            </p:nvSpPr>
            <p:spPr>
              <a:xfrm>
                <a:off x="4514178" y="5004575"/>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5-Point Star 19"/>
              <p:cNvSpPr/>
              <p:nvPr/>
            </p:nvSpPr>
            <p:spPr>
              <a:xfrm>
                <a:off x="5014802" y="4308124"/>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5-Point Star 20"/>
              <p:cNvSpPr/>
              <p:nvPr/>
            </p:nvSpPr>
            <p:spPr>
              <a:xfrm>
                <a:off x="4324087" y="5131655"/>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5-Point Star 21"/>
              <p:cNvSpPr/>
              <p:nvPr/>
            </p:nvSpPr>
            <p:spPr>
              <a:xfrm>
                <a:off x="4514114" y="3997822"/>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5-Point Star 22"/>
              <p:cNvSpPr/>
              <p:nvPr/>
            </p:nvSpPr>
            <p:spPr>
              <a:xfrm>
                <a:off x="4946909" y="4124902"/>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5-Point Star 23"/>
              <p:cNvSpPr/>
              <p:nvPr/>
            </p:nvSpPr>
            <p:spPr>
              <a:xfrm>
                <a:off x="3581139" y="4096860"/>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5-Point Star 24"/>
              <p:cNvSpPr/>
              <p:nvPr/>
            </p:nvSpPr>
            <p:spPr>
              <a:xfrm>
                <a:off x="4056392" y="4816445"/>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5-Point Star 25"/>
              <p:cNvSpPr/>
              <p:nvPr/>
            </p:nvSpPr>
            <p:spPr>
              <a:xfrm>
                <a:off x="4817944" y="4232173"/>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5-Point Star 27"/>
              <p:cNvSpPr/>
              <p:nvPr/>
            </p:nvSpPr>
            <p:spPr>
              <a:xfrm>
                <a:off x="4324087" y="4002475"/>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5-Point Star 28"/>
              <p:cNvSpPr/>
              <p:nvPr/>
            </p:nvSpPr>
            <p:spPr>
              <a:xfrm>
                <a:off x="4124285" y="3969780"/>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5-Point Star 29"/>
              <p:cNvSpPr/>
              <p:nvPr/>
            </p:nvSpPr>
            <p:spPr>
              <a:xfrm>
                <a:off x="3995342" y="4195840"/>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 Box 11"/>
            <p:cNvSpPr txBox="1">
              <a:spLocks noChangeArrowheads="1"/>
            </p:cNvSpPr>
            <p:nvPr/>
          </p:nvSpPr>
          <p:spPr bwMode="auto">
            <a:xfrm>
              <a:off x="-13306762" y="8663661"/>
              <a:ext cx="3257622" cy="44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s-ES_tradnl" sz="1400" dirty="0" smtClean="0">
                  <a:latin typeface="+mn-lt"/>
                </a:rPr>
                <a:t>Río Arga, Pamplona </a:t>
              </a:r>
              <a:r>
                <a:rPr lang="es-ES_tradnl" sz="1400" b="1" dirty="0" smtClean="0">
                  <a:latin typeface="+mn-lt"/>
                </a:rPr>
                <a:t>Junio 2013</a:t>
              </a:r>
            </a:p>
            <a:p>
              <a:pPr algn="ctr" eaLnBrk="1" hangingPunct="1"/>
              <a:endParaRPr lang="es-ES_tradnl" sz="1400" dirty="0">
                <a:latin typeface="+mn-lt"/>
              </a:endParaRPr>
            </a:p>
          </p:txBody>
        </p:sp>
        <p:cxnSp>
          <p:nvCxnSpPr>
            <p:cNvPr id="38" name="Straight Arrow Connector 26"/>
            <p:cNvCxnSpPr>
              <a:endCxn id="48" idx="4"/>
            </p:cNvCxnSpPr>
            <p:nvPr/>
          </p:nvCxnSpPr>
          <p:spPr>
            <a:xfrm flipH="1">
              <a:off x="-13304920" y="10728538"/>
              <a:ext cx="1798359" cy="963653"/>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41"/>
            <p:cNvCxnSpPr>
              <a:endCxn id="44" idx="0"/>
            </p:cNvCxnSpPr>
            <p:nvPr/>
          </p:nvCxnSpPr>
          <p:spPr>
            <a:xfrm>
              <a:off x="-14170066" y="10728538"/>
              <a:ext cx="1" cy="646157"/>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45"/>
            <p:cNvCxnSpPr/>
            <p:nvPr/>
          </p:nvCxnSpPr>
          <p:spPr>
            <a:xfrm flipH="1" flipV="1">
              <a:off x="-13304920" y="11946556"/>
              <a:ext cx="1660607" cy="3177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2" descr="J:\_TESIS\memoria_TESIS\portada\diapo_Andres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981230" y="11178931"/>
              <a:ext cx="3064803" cy="2048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42" name="Straight Arrow Connector 40"/>
            <p:cNvCxnSpPr>
              <a:endCxn id="47" idx="2"/>
            </p:cNvCxnSpPr>
            <p:nvPr/>
          </p:nvCxnSpPr>
          <p:spPr>
            <a:xfrm flipV="1">
              <a:off x="-15827042" y="12073636"/>
              <a:ext cx="1818695" cy="442291"/>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46355" y="87671"/>
            <a:ext cx="9060566" cy="4285014"/>
            <a:chOff x="19838416" y="24771054"/>
            <a:chExt cx="10219084" cy="5400601"/>
          </a:xfrm>
        </p:grpSpPr>
        <p:grpSp>
          <p:nvGrpSpPr>
            <p:cNvPr id="90" name="3 Grupo"/>
            <p:cNvGrpSpPr/>
            <p:nvPr/>
          </p:nvGrpSpPr>
          <p:grpSpPr>
            <a:xfrm>
              <a:off x="19838416" y="24771054"/>
              <a:ext cx="10219084" cy="5400601"/>
              <a:chOff x="-17981230" y="8656451"/>
              <a:chExt cx="8994948" cy="4596624"/>
            </a:xfrm>
          </p:grpSpPr>
          <p:pic>
            <p:nvPicPr>
              <p:cNvPr id="93" name="Picture 92" descr="http://www.abc.es/Media/201308/06/oliete1--644x36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405524" y="11191023"/>
                <a:ext cx="3419242" cy="2062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11 Imagen"/>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307547" y="8970360"/>
                <a:ext cx="3000785" cy="2060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Text Box 11"/>
              <p:cNvSpPr txBox="1">
                <a:spLocks noChangeArrowheads="1"/>
              </p:cNvSpPr>
              <p:nvPr/>
            </p:nvSpPr>
            <p:spPr bwMode="auto">
              <a:xfrm>
                <a:off x="-16344368" y="8656451"/>
                <a:ext cx="3056914" cy="261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s-ES_tradnl" sz="1400" kern="1200" dirty="0" smtClean="0">
                    <a:latin typeface="+mn-lt"/>
                  </a:rPr>
                  <a:t>Río Nalón, Asturias </a:t>
                </a:r>
                <a:r>
                  <a:rPr lang="es-ES_tradnl" sz="1400" b="1" kern="1200" dirty="0" smtClean="0">
                    <a:latin typeface="+mn-lt"/>
                  </a:rPr>
                  <a:t>Feb</a:t>
                </a:r>
                <a:r>
                  <a:rPr lang="es-ES_tradnl" sz="1400" kern="1200" dirty="0" smtClean="0">
                    <a:latin typeface="+mn-lt"/>
                  </a:rPr>
                  <a:t>. </a:t>
                </a:r>
                <a:r>
                  <a:rPr lang="es-ES_tradnl" sz="1400" b="1" kern="1200" dirty="0" smtClean="0">
                    <a:latin typeface="+mn-lt"/>
                  </a:rPr>
                  <a:t>2012</a:t>
                </a:r>
                <a:endParaRPr lang="es-ES_tradnl" sz="1400" kern="1200" dirty="0">
                  <a:latin typeface="+mn-lt"/>
                </a:endParaRPr>
              </a:p>
            </p:txBody>
          </p:sp>
          <p:pic>
            <p:nvPicPr>
              <p:cNvPr id="96" name="Picture 95" descr="K:\_POSTDOC\SPAIN\FLOODS_DDBB\2013_06_13_Pamplona\2013_6_13_3UBERn6ev92cQRyADlLbp.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13256" y="8965982"/>
                <a:ext cx="3218861" cy="2072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97" name="Group 96"/>
              <p:cNvGrpSpPr/>
              <p:nvPr/>
            </p:nvGrpSpPr>
            <p:grpSpPr>
              <a:xfrm>
                <a:off x="-14818930" y="11247615"/>
                <a:ext cx="2376264" cy="1807526"/>
                <a:chOff x="3203848" y="3799804"/>
                <a:chExt cx="2376264" cy="1807526"/>
              </a:xfrm>
            </p:grpSpPr>
            <p:pic>
              <p:nvPicPr>
                <p:cNvPr id="104" name="Picture 103" descr="http://contentmapas.didactalia.net/imagenes/Documentos/ImagenesSemanticas/fdfa9a09-e91b-4e51-b33f-3dbbcb76cb21/a631105d-92a9-4092-8524-fb70aa44a9da.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3848" y="3799804"/>
                  <a:ext cx="2376264" cy="1807526"/>
                </a:xfrm>
                <a:prstGeom prst="rect">
                  <a:avLst/>
                </a:prstGeom>
                <a:noFill/>
                <a:extLst>
                  <a:ext uri="{909E8E84-426E-40DD-AFC4-6F175D3DCCD1}">
                    <a14:hiddenFill xmlns:a14="http://schemas.microsoft.com/office/drawing/2010/main">
                      <a:solidFill>
                        <a:srgbClr val="FFFFFF"/>
                      </a:solidFill>
                    </a14:hiddenFill>
                  </a:ext>
                </a:extLst>
              </p:spPr>
            </p:pic>
            <p:sp>
              <p:nvSpPr>
                <p:cNvPr id="105" name="5-Point Star 104"/>
                <p:cNvSpPr/>
                <p:nvPr/>
              </p:nvSpPr>
              <p:spPr>
                <a:xfrm>
                  <a:off x="3784819" y="3926884"/>
                  <a:ext cx="135787" cy="127080"/>
                </a:xfrm>
                <a:prstGeom prst="star5">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06" name="5-Point Star 105"/>
                <p:cNvSpPr/>
                <p:nvPr/>
              </p:nvSpPr>
              <p:spPr>
                <a:xfrm>
                  <a:off x="4735324" y="4061362"/>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07" name="5-Point Star 106"/>
                <p:cNvSpPr/>
                <p:nvPr/>
              </p:nvSpPr>
              <p:spPr>
                <a:xfrm>
                  <a:off x="4582007" y="4435205"/>
                  <a:ext cx="135787" cy="127080"/>
                </a:xfrm>
                <a:prstGeom prst="star5">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08" name="5-Point Star 107"/>
                <p:cNvSpPr/>
                <p:nvPr/>
              </p:nvSpPr>
              <p:spPr>
                <a:xfrm>
                  <a:off x="3988498" y="4498745"/>
                  <a:ext cx="135787" cy="127080"/>
                </a:xfrm>
                <a:prstGeom prst="star5">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09" name="5-Point Star 108"/>
                <p:cNvSpPr/>
                <p:nvPr/>
              </p:nvSpPr>
              <p:spPr>
                <a:xfrm>
                  <a:off x="4582071" y="4195840"/>
                  <a:ext cx="135787" cy="127080"/>
                </a:xfrm>
                <a:prstGeom prst="star5">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10" name="5-Point Star 109"/>
                <p:cNvSpPr/>
                <p:nvPr/>
              </p:nvSpPr>
              <p:spPr>
                <a:xfrm>
                  <a:off x="4514178" y="5004575"/>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11" name="5-Point Star 110"/>
                <p:cNvSpPr/>
                <p:nvPr/>
              </p:nvSpPr>
              <p:spPr>
                <a:xfrm>
                  <a:off x="5014802" y="4308124"/>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12" name="5-Point Star 111"/>
                <p:cNvSpPr/>
                <p:nvPr/>
              </p:nvSpPr>
              <p:spPr>
                <a:xfrm>
                  <a:off x="4324087" y="5131655"/>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13" name="5-Point Star 112"/>
                <p:cNvSpPr/>
                <p:nvPr/>
              </p:nvSpPr>
              <p:spPr>
                <a:xfrm>
                  <a:off x="4514114" y="3997822"/>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14" name="5-Point Star 113"/>
                <p:cNvSpPr/>
                <p:nvPr/>
              </p:nvSpPr>
              <p:spPr>
                <a:xfrm>
                  <a:off x="4946909" y="4124902"/>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15" name="5-Point Star 114"/>
                <p:cNvSpPr/>
                <p:nvPr/>
              </p:nvSpPr>
              <p:spPr>
                <a:xfrm>
                  <a:off x="3581139" y="4096860"/>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16" name="5-Point Star 115"/>
                <p:cNvSpPr/>
                <p:nvPr/>
              </p:nvSpPr>
              <p:spPr>
                <a:xfrm>
                  <a:off x="4056392" y="4816445"/>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17" name="5-Point Star 116"/>
                <p:cNvSpPr/>
                <p:nvPr/>
              </p:nvSpPr>
              <p:spPr>
                <a:xfrm>
                  <a:off x="4817944" y="4232173"/>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18" name="5-Point Star 117"/>
                <p:cNvSpPr/>
                <p:nvPr/>
              </p:nvSpPr>
              <p:spPr>
                <a:xfrm>
                  <a:off x="4324087" y="4002475"/>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19" name="5-Point Star 118"/>
                <p:cNvSpPr/>
                <p:nvPr/>
              </p:nvSpPr>
              <p:spPr>
                <a:xfrm>
                  <a:off x="4124285" y="3969780"/>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20" name="5-Point Star 119"/>
                <p:cNvSpPr/>
                <p:nvPr/>
              </p:nvSpPr>
              <p:spPr>
                <a:xfrm>
                  <a:off x="3995342" y="4195840"/>
                  <a:ext cx="135787" cy="12708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grpSp>
          <p:sp>
            <p:nvSpPr>
              <p:cNvPr id="98" name="Text Box 11"/>
              <p:cNvSpPr txBox="1">
                <a:spLocks noChangeArrowheads="1"/>
              </p:cNvSpPr>
              <p:nvPr/>
            </p:nvSpPr>
            <p:spPr bwMode="auto">
              <a:xfrm>
                <a:off x="-13306762" y="8663661"/>
                <a:ext cx="3257622" cy="44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s-ES_tradnl" sz="1400" kern="1200" dirty="0" smtClean="0">
                    <a:latin typeface="+mn-lt"/>
                  </a:rPr>
                  <a:t>Río Arga, Pamplona </a:t>
                </a:r>
                <a:r>
                  <a:rPr lang="es-ES_tradnl" sz="1400" b="1" kern="1200" dirty="0" smtClean="0">
                    <a:latin typeface="+mn-lt"/>
                  </a:rPr>
                  <a:t>Junio 2013</a:t>
                </a:r>
              </a:p>
              <a:p>
                <a:pPr algn="ctr" eaLnBrk="1" hangingPunct="1"/>
                <a:endParaRPr lang="es-ES_tradnl" sz="1400" kern="1200" dirty="0">
                  <a:latin typeface="+mn-lt"/>
                </a:endParaRPr>
              </a:p>
            </p:txBody>
          </p:sp>
          <p:cxnSp>
            <p:nvCxnSpPr>
              <p:cNvPr id="99" name="Straight Arrow Connector 98"/>
              <p:cNvCxnSpPr/>
              <p:nvPr/>
            </p:nvCxnSpPr>
            <p:spPr>
              <a:xfrm flipH="1">
                <a:off x="-13304920" y="10728538"/>
                <a:ext cx="1798359" cy="963653"/>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14170066" y="10728538"/>
                <a:ext cx="1" cy="646157"/>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flipV="1">
                <a:off x="-13304920" y="11946556"/>
                <a:ext cx="1660607" cy="3177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02" name="Picture 101" descr="J:\_TESIS\memoria_TESIS\portada\diapo_Andres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981230" y="11178931"/>
                <a:ext cx="3064803" cy="2048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3" name="Straight Arrow Connector 102"/>
              <p:cNvCxnSpPr/>
              <p:nvPr/>
            </p:nvCxnSpPr>
            <p:spPr>
              <a:xfrm flipV="1">
                <a:off x="-15827042" y="12073636"/>
                <a:ext cx="1818695" cy="442291"/>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1" name="Text Box 11"/>
            <p:cNvSpPr txBox="1">
              <a:spLocks noChangeArrowheads="1"/>
            </p:cNvSpPr>
            <p:nvPr/>
          </p:nvSpPr>
          <p:spPr bwMode="auto">
            <a:xfrm>
              <a:off x="20198456" y="27435348"/>
              <a:ext cx="34729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s-ES_tradnl" sz="1400" kern="1200" dirty="0" err="1" smtClean="0">
                  <a:latin typeface="+mn-lt"/>
                </a:rPr>
                <a:t>Navaluenga</a:t>
              </a:r>
              <a:endParaRPr lang="es-ES_tradnl" sz="1400" kern="1200" dirty="0">
                <a:latin typeface="+mn-lt"/>
              </a:endParaRPr>
            </a:p>
          </p:txBody>
        </p:sp>
        <p:sp>
          <p:nvSpPr>
            <p:cNvPr id="92" name="Text Box 11"/>
            <p:cNvSpPr txBox="1">
              <a:spLocks noChangeArrowheads="1"/>
            </p:cNvSpPr>
            <p:nvPr/>
          </p:nvSpPr>
          <p:spPr bwMode="auto">
            <a:xfrm>
              <a:off x="29002393" y="27435348"/>
              <a:ext cx="845136" cy="385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s-ES_tradnl" sz="1400" kern="1200" dirty="0" err="1" smtClean="0">
                  <a:latin typeface="+mn-lt"/>
                </a:rPr>
                <a:t>Oliete</a:t>
              </a:r>
              <a:endParaRPr lang="es-ES_tradnl" sz="1400" kern="1200" dirty="0">
                <a:latin typeface="+mn-lt"/>
              </a:endParaRPr>
            </a:p>
          </p:txBody>
        </p:sp>
      </p:grpSp>
      <p:pic>
        <p:nvPicPr>
          <p:cNvPr id="121" name="Picture 120" descr="Captura de pantalla 2015-11-11 a las 9.46.51.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4489880"/>
            <a:ext cx="9144000" cy="2368120"/>
          </a:xfrm>
          <a:prstGeom prst="rect">
            <a:avLst/>
          </a:prstGeom>
        </p:spPr>
      </p:pic>
    </p:spTree>
    <p:extLst>
      <p:ext uri="{BB962C8B-B14F-4D97-AF65-F5344CB8AC3E}">
        <p14:creationId xmlns:p14="http://schemas.microsoft.com/office/powerpoint/2010/main" val="23661998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2 Grupo"/>
          <p:cNvGrpSpPr/>
          <p:nvPr/>
        </p:nvGrpSpPr>
        <p:grpSpPr>
          <a:xfrm>
            <a:off x="16382032" y="12457684"/>
            <a:ext cx="13654802" cy="11977392"/>
            <a:chOff x="15976702" y="14233820"/>
            <a:chExt cx="13654802" cy="11977392"/>
          </a:xfrm>
        </p:grpSpPr>
        <p:grpSp>
          <p:nvGrpSpPr>
            <p:cNvPr id="3" name="30 Grupo"/>
            <p:cNvGrpSpPr/>
            <p:nvPr/>
          </p:nvGrpSpPr>
          <p:grpSpPr>
            <a:xfrm>
              <a:off x="16302533" y="14539219"/>
              <a:ext cx="13157553" cy="11671993"/>
              <a:chOff x="12846149" y="8644440"/>
              <a:chExt cx="22113821" cy="19705773"/>
            </a:xfrm>
          </p:grpSpPr>
          <p:pic>
            <p:nvPicPr>
              <p:cNvPr id="15" name="10 Imagen"/>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54240" y="8690525"/>
                <a:ext cx="5400000" cy="3780000"/>
              </a:xfrm>
              <a:prstGeom prst="rect">
                <a:avLst/>
              </a:prstGeom>
            </p:spPr>
          </p:pic>
          <p:pic>
            <p:nvPicPr>
              <p:cNvPr id="16" name="11 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09919" y="8713709"/>
                <a:ext cx="5400000" cy="3780000"/>
              </a:xfrm>
              <a:prstGeom prst="rect">
                <a:avLst/>
              </a:prstGeom>
            </p:spPr>
          </p:pic>
          <p:pic>
            <p:nvPicPr>
              <p:cNvPr id="17" name="12 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23903" y="8644440"/>
                <a:ext cx="5399999" cy="3780001"/>
              </a:xfrm>
              <a:prstGeom prst="rect">
                <a:avLst/>
              </a:prstGeom>
            </p:spPr>
          </p:pic>
          <p:pic>
            <p:nvPicPr>
              <p:cNvPr id="18" name="13 Image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85002" y="8644440"/>
                <a:ext cx="5399999" cy="3780001"/>
              </a:xfrm>
              <a:prstGeom prst="rect">
                <a:avLst/>
              </a:prstGeom>
            </p:spPr>
          </p:pic>
          <p:pic>
            <p:nvPicPr>
              <p:cNvPr id="19" name="14 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63735" y="12674548"/>
                <a:ext cx="5400000" cy="3780000"/>
              </a:xfrm>
              <a:prstGeom prst="rect">
                <a:avLst/>
              </a:prstGeom>
            </p:spPr>
          </p:pic>
          <p:pic>
            <p:nvPicPr>
              <p:cNvPr id="20" name="15 Imagen"/>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409919" y="12658107"/>
                <a:ext cx="5400000" cy="3780000"/>
              </a:xfrm>
              <a:prstGeom prst="rect">
                <a:avLst/>
              </a:prstGeom>
            </p:spPr>
          </p:pic>
          <p:pic>
            <p:nvPicPr>
              <p:cNvPr id="21" name="16 Imagen"/>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885188" y="12622523"/>
                <a:ext cx="5400000" cy="3780000"/>
              </a:xfrm>
              <a:prstGeom prst="rect">
                <a:avLst/>
              </a:prstGeom>
            </p:spPr>
          </p:pic>
          <p:pic>
            <p:nvPicPr>
              <p:cNvPr id="22" name="17 Imagen"/>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530870" y="12550515"/>
                <a:ext cx="5400000" cy="3780000"/>
              </a:xfrm>
              <a:prstGeom prst="rect">
                <a:avLst/>
              </a:prstGeom>
            </p:spPr>
          </p:pic>
          <p:pic>
            <p:nvPicPr>
              <p:cNvPr id="23" name="18 Imagen"/>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846149" y="16633122"/>
                <a:ext cx="5400000" cy="3780000"/>
              </a:xfrm>
              <a:prstGeom prst="rect">
                <a:avLst/>
              </a:prstGeom>
            </p:spPr>
          </p:pic>
          <p:pic>
            <p:nvPicPr>
              <p:cNvPr id="24" name="19 Imagen"/>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378951" y="16600635"/>
                <a:ext cx="5400000" cy="3780000"/>
              </a:xfrm>
              <a:prstGeom prst="rect">
                <a:avLst/>
              </a:prstGeom>
            </p:spPr>
          </p:pic>
          <p:pic>
            <p:nvPicPr>
              <p:cNvPr id="25" name="20 Imagen"/>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992894" y="16575802"/>
                <a:ext cx="5399999" cy="3780001"/>
              </a:xfrm>
              <a:prstGeom prst="rect">
                <a:avLst/>
              </a:prstGeom>
            </p:spPr>
          </p:pic>
          <p:pic>
            <p:nvPicPr>
              <p:cNvPr id="26" name="21 Imagen"/>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559971" y="16600635"/>
                <a:ext cx="5399999" cy="3780001"/>
              </a:xfrm>
              <a:prstGeom prst="rect">
                <a:avLst/>
              </a:prstGeom>
            </p:spPr>
          </p:pic>
          <p:pic>
            <p:nvPicPr>
              <p:cNvPr id="27" name="22 Imagen"/>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2854240" y="20569683"/>
                <a:ext cx="5399999" cy="3780001"/>
              </a:xfrm>
              <a:prstGeom prst="rect">
                <a:avLst/>
              </a:prstGeom>
            </p:spPr>
          </p:pic>
          <p:pic>
            <p:nvPicPr>
              <p:cNvPr id="28" name="23 Imagen"/>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482126" y="20576406"/>
                <a:ext cx="5400000" cy="3780000"/>
              </a:xfrm>
              <a:prstGeom prst="rect">
                <a:avLst/>
              </a:prstGeom>
            </p:spPr>
          </p:pic>
          <p:pic>
            <p:nvPicPr>
              <p:cNvPr id="29" name="24 Imagen"/>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3992894" y="20546020"/>
                <a:ext cx="5399999" cy="3780001"/>
              </a:xfrm>
              <a:prstGeom prst="rect">
                <a:avLst/>
              </a:prstGeom>
            </p:spPr>
          </p:pic>
          <p:pic>
            <p:nvPicPr>
              <p:cNvPr id="30" name="25 Imagen"/>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9559971" y="20519482"/>
                <a:ext cx="5399999" cy="3780001"/>
              </a:xfrm>
              <a:prstGeom prst="rect">
                <a:avLst/>
              </a:prstGeom>
            </p:spPr>
          </p:pic>
          <p:pic>
            <p:nvPicPr>
              <p:cNvPr id="31" name="26 Imagen"/>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2863736" y="24570212"/>
                <a:ext cx="5399999" cy="3780001"/>
              </a:xfrm>
              <a:prstGeom prst="rect">
                <a:avLst/>
              </a:prstGeom>
            </p:spPr>
          </p:pic>
          <p:pic>
            <p:nvPicPr>
              <p:cNvPr id="32" name="27 Imagen"/>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8425816" y="24570212"/>
                <a:ext cx="5399999" cy="3780001"/>
              </a:xfrm>
              <a:prstGeom prst="rect">
                <a:avLst/>
              </a:prstGeom>
            </p:spPr>
          </p:pic>
          <p:pic>
            <p:nvPicPr>
              <p:cNvPr id="33" name="28 Imagen"/>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3992893" y="24570212"/>
                <a:ext cx="5399999" cy="3780001"/>
              </a:xfrm>
              <a:prstGeom prst="rect">
                <a:avLst/>
              </a:prstGeom>
            </p:spPr>
          </p:pic>
          <p:pic>
            <p:nvPicPr>
              <p:cNvPr id="34" name="29 Imagen"/>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9559970" y="24570212"/>
                <a:ext cx="5399999" cy="3780001"/>
              </a:xfrm>
              <a:prstGeom prst="rect">
                <a:avLst/>
              </a:prstGeom>
            </p:spPr>
          </p:pic>
        </p:grpSp>
        <p:sp>
          <p:nvSpPr>
            <p:cNvPr id="4" name="31 Rectángulo redondeado"/>
            <p:cNvSpPr/>
            <p:nvPr/>
          </p:nvSpPr>
          <p:spPr>
            <a:xfrm>
              <a:off x="16312997" y="14539219"/>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32 Rectángulo redondeado"/>
            <p:cNvSpPr/>
            <p:nvPr/>
          </p:nvSpPr>
          <p:spPr>
            <a:xfrm>
              <a:off x="22937733" y="14545916"/>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33 Rectángulo redondeado"/>
            <p:cNvSpPr/>
            <p:nvPr/>
          </p:nvSpPr>
          <p:spPr>
            <a:xfrm>
              <a:off x="22865725" y="16908225"/>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34 Rectángulo redondeado"/>
            <p:cNvSpPr/>
            <p:nvPr/>
          </p:nvSpPr>
          <p:spPr>
            <a:xfrm>
              <a:off x="26250101" y="16850172"/>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35 Rectángulo redondeado"/>
            <p:cNvSpPr/>
            <p:nvPr/>
          </p:nvSpPr>
          <p:spPr>
            <a:xfrm>
              <a:off x="26319136" y="19284489"/>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36 Rectángulo redondeado"/>
            <p:cNvSpPr/>
            <p:nvPr/>
          </p:nvSpPr>
          <p:spPr>
            <a:xfrm>
              <a:off x="22934760" y="19226436"/>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37 Rectángulo redondeado"/>
            <p:cNvSpPr/>
            <p:nvPr/>
          </p:nvSpPr>
          <p:spPr>
            <a:xfrm>
              <a:off x="16310024" y="19298444"/>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38 Rectángulo redondeado"/>
            <p:cNvSpPr/>
            <p:nvPr/>
          </p:nvSpPr>
          <p:spPr>
            <a:xfrm>
              <a:off x="16382032" y="21602700"/>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39 Rectángulo redondeado"/>
            <p:cNvSpPr/>
            <p:nvPr/>
          </p:nvSpPr>
          <p:spPr>
            <a:xfrm>
              <a:off x="22937733" y="23965009"/>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40 Rectángulo redondeado"/>
            <p:cNvSpPr/>
            <p:nvPr/>
          </p:nvSpPr>
          <p:spPr>
            <a:xfrm>
              <a:off x="26247128" y="23978964"/>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41 Forma libre"/>
            <p:cNvSpPr/>
            <p:nvPr/>
          </p:nvSpPr>
          <p:spPr>
            <a:xfrm>
              <a:off x="15976702" y="14233820"/>
              <a:ext cx="13654802" cy="7354863"/>
            </a:xfrm>
            <a:custGeom>
              <a:avLst/>
              <a:gdLst>
                <a:gd name="connsiteX0" fmla="*/ 0 w 13619748"/>
                <a:gd name="connsiteY0" fmla="*/ 0 h 7122694"/>
                <a:gd name="connsiteX1" fmla="*/ 13619748 w 13619748"/>
                <a:gd name="connsiteY1" fmla="*/ 0 h 7122694"/>
                <a:gd name="connsiteX2" fmla="*/ 13619748 w 13619748"/>
                <a:gd name="connsiteY2" fmla="*/ 4668252 h 7122694"/>
                <a:gd name="connsiteX3" fmla="*/ 6809874 w 13619748"/>
                <a:gd name="connsiteY3" fmla="*/ 4716379 h 7122694"/>
                <a:gd name="connsiteX4" fmla="*/ 6833937 w 13619748"/>
                <a:gd name="connsiteY4" fmla="*/ 7122694 h 7122694"/>
                <a:gd name="connsiteX5" fmla="*/ 120316 w 13619748"/>
                <a:gd name="connsiteY5" fmla="*/ 7098631 h 7122694"/>
                <a:gd name="connsiteX6" fmla="*/ 96253 w 13619748"/>
                <a:gd name="connsiteY6" fmla="*/ 24063 h 7122694"/>
                <a:gd name="connsiteX0" fmla="*/ 67971 w 13523495"/>
                <a:gd name="connsiteY0" fmla="*/ 0 h 7146074"/>
                <a:gd name="connsiteX1" fmla="*/ 13523495 w 13523495"/>
                <a:gd name="connsiteY1" fmla="*/ 23380 h 7146074"/>
                <a:gd name="connsiteX2" fmla="*/ 13523495 w 13523495"/>
                <a:gd name="connsiteY2" fmla="*/ 4691632 h 7146074"/>
                <a:gd name="connsiteX3" fmla="*/ 6713621 w 13523495"/>
                <a:gd name="connsiteY3" fmla="*/ 4739759 h 7146074"/>
                <a:gd name="connsiteX4" fmla="*/ 6737684 w 13523495"/>
                <a:gd name="connsiteY4" fmla="*/ 7146074 h 7146074"/>
                <a:gd name="connsiteX5" fmla="*/ 24063 w 13523495"/>
                <a:gd name="connsiteY5" fmla="*/ 7122011 h 7146074"/>
                <a:gd name="connsiteX6" fmla="*/ 0 w 13523495"/>
                <a:gd name="connsiteY6" fmla="*/ 47443 h 7146074"/>
                <a:gd name="connsiteX0" fmla="*/ 67971 w 13523495"/>
                <a:gd name="connsiteY0" fmla="*/ 0 h 7146074"/>
                <a:gd name="connsiteX1" fmla="*/ 13523495 w 13523495"/>
                <a:gd name="connsiteY1" fmla="*/ 23380 h 7146074"/>
                <a:gd name="connsiteX2" fmla="*/ 13523495 w 13523495"/>
                <a:gd name="connsiteY2" fmla="*/ 4691632 h 7146074"/>
                <a:gd name="connsiteX3" fmla="*/ 6713621 w 13523495"/>
                <a:gd name="connsiteY3" fmla="*/ 4763139 h 7146074"/>
                <a:gd name="connsiteX4" fmla="*/ 6737684 w 13523495"/>
                <a:gd name="connsiteY4" fmla="*/ 7146074 h 7146074"/>
                <a:gd name="connsiteX5" fmla="*/ 24063 w 13523495"/>
                <a:gd name="connsiteY5" fmla="*/ 7122011 h 7146074"/>
                <a:gd name="connsiteX6" fmla="*/ 0 w 13523495"/>
                <a:gd name="connsiteY6" fmla="*/ 47443 h 7146074"/>
                <a:gd name="connsiteX0" fmla="*/ 67971 w 13523496"/>
                <a:gd name="connsiteY0" fmla="*/ 0 h 7146074"/>
                <a:gd name="connsiteX1" fmla="*/ 13523495 w 13523496"/>
                <a:gd name="connsiteY1" fmla="*/ 23380 h 7146074"/>
                <a:gd name="connsiteX2" fmla="*/ 13523496 w 13523496"/>
                <a:gd name="connsiteY2" fmla="*/ 4761773 h 7146074"/>
                <a:gd name="connsiteX3" fmla="*/ 6713621 w 13523496"/>
                <a:gd name="connsiteY3" fmla="*/ 4763139 h 7146074"/>
                <a:gd name="connsiteX4" fmla="*/ 6737684 w 13523496"/>
                <a:gd name="connsiteY4" fmla="*/ 7146074 h 7146074"/>
                <a:gd name="connsiteX5" fmla="*/ 24063 w 13523496"/>
                <a:gd name="connsiteY5" fmla="*/ 7122011 h 7146074"/>
                <a:gd name="connsiteX6" fmla="*/ 0 w 13523496"/>
                <a:gd name="connsiteY6" fmla="*/ 47443 h 714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3496" h="7146074">
                  <a:moveTo>
                    <a:pt x="67971" y="0"/>
                  </a:moveTo>
                  <a:lnTo>
                    <a:pt x="13523495" y="23380"/>
                  </a:lnTo>
                  <a:cubicBezTo>
                    <a:pt x="13523495" y="1602844"/>
                    <a:pt x="13523496" y="3182309"/>
                    <a:pt x="13523496" y="4761773"/>
                  </a:cubicBezTo>
                  <a:lnTo>
                    <a:pt x="6713621" y="4763139"/>
                  </a:lnTo>
                  <a:lnTo>
                    <a:pt x="6737684" y="7146074"/>
                  </a:lnTo>
                  <a:lnTo>
                    <a:pt x="24063" y="7122011"/>
                  </a:lnTo>
                  <a:lnTo>
                    <a:pt x="0" y="47443"/>
                  </a:lnTo>
                </a:path>
              </a:pathLst>
            </a:custGeom>
            <a:no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42 Grupo"/>
          <p:cNvGrpSpPr/>
          <p:nvPr/>
        </p:nvGrpSpPr>
        <p:grpSpPr>
          <a:xfrm>
            <a:off x="16534432" y="12610084"/>
            <a:ext cx="13654802" cy="11977392"/>
            <a:chOff x="15976702" y="14233820"/>
            <a:chExt cx="13654802" cy="11977392"/>
          </a:xfrm>
        </p:grpSpPr>
        <p:grpSp>
          <p:nvGrpSpPr>
            <p:cNvPr id="36" name="30 Grupo"/>
            <p:cNvGrpSpPr/>
            <p:nvPr/>
          </p:nvGrpSpPr>
          <p:grpSpPr>
            <a:xfrm>
              <a:off x="16302533" y="14539219"/>
              <a:ext cx="13157553" cy="11671993"/>
              <a:chOff x="12846149" y="8644440"/>
              <a:chExt cx="22113821" cy="19705773"/>
            </a:xfrm>
          </p:grpSpPr>
          <p:pic>
            <p:nvPicPr>
              <p:cNvPr id="48" name="10 Imagen"/>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54240" y="8690525"/>
                <a:ext cx="5400000" cy="3780000"/>
              </a:xfrm>
              <a:prstGeom prst="rect">
                <a:avLst/>
              </a:prstGeom>
            </p:spPr>
          </p:pic>
          <p:pic>
            <p:nvPicPr>
              <p:cNvPr id="49" name="11 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09919" y="8713709"/>
                <a:ext cx="5400000" cy="3780000"/>
              </a:xfrm>
              <a:prstGeom prst="rect">
                <a:avLst/>
              </a:prstGeom>
            </p:spPr>
          </p:pic>
          <p:pic>
            <p:nvPicPr>
              <p:cNvPr id="50" name="12 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23903" y="8644440"/>
                <a:ext cx="5399999" cy="3780001"/>
              </a:xfrm>
              <a:prstGeom prst="rect">
                <a:avLst/>
              </a:prstGeom>
            </p:spPr>
          </p:pic>
          <p:pic>
            <p:nvPicPr>
              <p:cNvPr id="51" name="13 Image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85002" y="8644440"/>
                <a:ext cx="5399999" cy="3780001"/>
              </a:xfrm>
              <a:prstGeom prst="rect">
                <a:avLst/>
              </a:prstGeom>
            </p:spPr>
          </p:pic>
          <p:pic>
            <p:nvPicPr>
              <p:cNvPr id="52" name="14 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63735" y="12674548"/>
                <a:ext cx="5400000" cy="3780000"/>
              </a:xfrm>
              <a:prstGeom prst="rect">
                <a:avLst/>
              </a:prstGeom>
            </p:spPr>
          </p:pic>
          <p:pic>
            <p:nvPicPr>
              <p:cNvPr id="53" name="15 Imagen"/>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409919" y="12658107"/>
                <a:ext cx="5400000" cy="3780000"/>
              </a:xfrm>
              <a:prstGeom prst="rect">
                <a:avLst/>
              </a:prstGeom>
            </p:spPr>
          </p:pic>
          <p:pic>
            <p:nvPicPr>
              <p:cNvPr id="54" name="16 Imagen"/>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885188" y="12622523"/>
                <a:ext cx="5400000" cy="3780000"/>
              </a:xfrm>
              <a:prstGeom prst="rect">
                <a:avLst/>
              </a:prstGeom>
            </p:spPr>
          </p:pic>
          <p:pic>
            <p:nvPicPr>
              <p:cNvPr id="55" name="17 Imagen"/>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530870" y="12550515"/>
                <a:ext cx="5400000" cy="3780000"/>
              </a:xfrm>
              <a:prstGeom prst="rect">
                <a:avLst/>
              </a:prstGeom>
            </p:spPr>
          </p:pic>
          <p:pic>
            <p:nvPicPr>
              <p:cNvPr id="56" name="18 Imagen"/>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846149" y="16633122"/>
                <a:ext cx="5400000" cy="3780000"/>
              </a:xfrm>
              <a:prstGeom prst="rect">
                <a:avLst/>
              </a:prstGeom>
            </p:spPr>
          </p:pic>
          <p:pic>
            <p:nvPicPr>
              <p:cNvPr id="57" name="19 Imagen"/>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378951" y="16600635"/>
                <a:ext cx="5400000" cy="3780000"/>
              </a:xfrm>
              <a:prstGeom prst="rect">
                <a:avLst/>
              </a:prstGeom>
            </p:spPr>
          </p:pic>
          <p:pic>
            <p:nvPicPr>
              <p:cNvPr id="58" name="20 Imagen"/>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992894" y="16575802"/>
                <a:ext cx="5399999" cy="3780001"/>
              </a:xfrm>
              <a:prstGeom prst="rect">
                <a:avLst/>
              </a:prstGeom>
            </p:spPr>
          </p:pic>
          <p:pic>
            <p:nvPicPr>
              <p:cNvPr id="59" name="21 Imagen"/>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559971" y="16600635"/>
                <a:ext cx="5399999" cy="3780001"/>
              </a:xfrm>
              <a:prstGeom prst="rect">
                <a:avLst/>
              </a:prstGeom>
            </p:spPr>
          </p:pic>
          <p:pic>
            <p:nvPicPr>
              <p:cNvPr id="60" name="22 Imagen"/>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2854240" y="20569683"/>
                <a:ext cx="5399999" cy="3780001"/>
              </a:xfrm>
              <a:prstGeom prst="rect">
                <a:avLst/>
              </a:prstGeom>
            </p:spPr>
          </p:pic>
          <p:pic>
            <p:nvPicPr>
              <p:cNvPr id="61" name="23 Imagen"/>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482126" y="20576406"/>
                <a:ext cx="5400000" cy="3780000"/>
              </a:xfrm>
              <a:prstGeom prst="rect">
                <a:avLst/>
              </a:prstGeom>
            </p:spPr>
          </p:pic>
          <p:pic>
            <p:nvPicPr>
              <p:cNvPr id="62" name="24 Imagen"/>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3992894" y="20546020"/>
                <a:ext cx="5399999" cy="3780001"/>
              </a:xfrm>
              <a:prstGeom prst="rect">
                <a:avLst/>
              </a:prstGeom>
            </p:spPr>
          </p:pic>
          <p:pic>
            <p:nvPicPr>
              <p:cNvPr id="63" name="25 Imagen"/>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9559971" y="20519482"/>
                <a:ext cx="5399999" cy="3780001"/>
              </a:xfrm>
              <a:prstGeom prst="rect">
                <a:avLst/>
              </a:prstGeom>
            </p:spPr>
          </p:pic>
          <p:pic>
            <p:nvPicPr>
              <p:cNvPr id="64" name="26 Imagen"/>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2863736" y="24570212"/>
                <a:ext cx="5399999" cy="3780001"/>
              </a:xfrm>
              <a:prstGeom prst="rect">
                <a:avLst/>
              </a:prstGeom>
            </p:spPr>
          </p:pic>
          <p:pic>
            <p:nvPicPr>
              <p:cNvPr id="65" name="27 Imagen"/>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8425816" y="24570212"/>
                <a:ext cx="5399999" cy="3780001"/>
              </a:xfrm>
              <a:prstGeom prst="rect">
                <a:avLst/>
              </a:prstGeom>
            </p:spPr>
          </p:pic>
          <p:pic>
            <p:nvPicPr>
              <p:cNvPr id="66" name="28 Imagen"/>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3992893" y="24570212"/>
                <a:ext cx="5399999" cy="3780001"/>
              </a:xfrm>
              <a:prstGeom prst="rect">
                <a:avLst/>
              </a:prstGeom>
            </p:spPr>
          </p:pic>
          <p:pic>
            <p:nvPicPr>
              <p:cNvPr id="67" name="29 Imagen"/>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9559970" y="24570212"/>
                <a:ext cx="5399999" cy="3780001"/>
              </a:xfrm>
              <a:prstGeom prst="rect">
                <a:avLst/>
              </a:prstGeom>
            </p:spPr>
          </p:pic>
        </p:grpSp>
        <p:sp>
          <p:nvSpPr>
            <p:cNvPr id="37" name="31 Rectángulo redondeado"/>
            <p:cNvSpPr/>
            <p:nvPr/>
          </p:nvSpPr>
          <p:spPr>
            <a:xfrm>
              <a:off x="16312997" y="14539219"/>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32 Rectángulo redondeado"/>
            <p:cNvSpPr/>
            <p:nvPr/>
          </p:nvSpPr>
          <p:spPr>
            <a:xfrm>
              <a:off x="22937733" y="14545916"/>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33 Rectángulo redondeado"/>
            <p:cNvSpPr/>
            <p:nvPr/>
          </p:nvSpPr>
          <p:spPr>
            <a:xfrm>
              <a:off x="22865725" y="16908225"/>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34 Rectángulo redondeado"/>
            <p:cNvSpPr/>
            <p:nvPr/>
          </p:nvSpPr>
          <p:spPr>
            <a:xfrm>
              <a:off x="26250101" y="16850172"/>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35 Rectángulo redondeado"/>
            <p:cNvSpPr/>
            <p:nvPr/>
          </p:nvSpPr>
          <p:spPr>
            <a:xfrm>
              <a:off x="26319136" y="19284489"/>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36 Rectángulo redondeado"/>
            <p:cNvSpPr/>
            <p:nvPr/>
          </p:nvSpPr>
          <p:spPr>
            <a:xfrm>
              <a:off x="22934760" y="19226436"/>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37 Rectángulo redondeado"/>
            <p:cNvSpPr/>
            <p:nvPr/>
          </p:nvSpPr>
          <p:spPr>
            <a:xfrm>
              <a:off x="16310024" y="19298444"/>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38 Rectángulo redondeado"/>
            <p:cNvSpPr/>
            <p:nvPr/>
          </p:nvSpPr>
          <p:spPr>
            <a:xfrm>
              <a:off x="16382032" y="21602700"/>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39 Rectángulo redondeado"/>
            <p:cNvSpPr/>
            <p:nvPr/>
          </p:nvSpPr>
          <p:spPr>
            <a:xfrm>
              <a:off x="22937733" y="23965009"/>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40 Rectángulo redondeado"/>
            <p:cNvSpPr/>
            <p:nvPr/>
          </p:nvSpPr>
          <p:spPr>
            <a:xfrm>
              <a:off x="26247128" y="23978964"/>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41 Forma libre"/>
            <p:cNvSpPr/>
            <p:nvPr/>
          </p:nvSpPr>
          <p:spPr>
            <a:xfrm>
              <a:off x="15976702" y="14233820"/>
              <a:ext cx="13654802" cy="7354863"/>
            </a:xfrm>
            <a:custGeom>
              <a:avLst/>
              <a:gdLst>
                <a:gd name="connsiteX0" fmla="*/ 0 w 13619748"/>
                <a:gd name="connsiteY0" fmla="*/ 0 h 7122694"/>
                <a:gd name="connsiteX1" fmla="*/ 13619748 w 13619748"/>
                <a:gd name="connsiteY1" fmla="*/ 0 h 7122694"/>
                <a:gd name="connsiteX2" fmla="*/ 13619748 w 13619748"/>
                <a:gd name="connsiteY2" fmla="*/ 4668252 h 7122694"/>
                <a:gd name="connsiteX3" fmla="*/ 6809874 w 13619748"/>
                <a:gd name="connsiteY3" fmla="*/ 4716379 h 7122694"/>
                <a:gd name="connsiteX4" fmla="*/ 6833937 w 13619748"/>
                <a:gd name="connsiteY4" fmla="*/ 7122694 h 7122694"/>
                <a:gd name="connsiteX5" fmla="*/ 120316 w 13619748"/>
                <a:gd name="connsiteY5" fmla="*/ 7098631 h 7122694"/>
                <a:gd name="connsiteX6" fmla="*/ 96253 w 13619748"/>
                <a:gd name="connsiteY6" fmla="*/ 24063 h 7122694"/>
                <a:gd name="connsiteX0" fmla="*/ 67971 w 13523495"/>
                <a:gd name="connsiteY0" fmla="*/ 0 h 7146074"/>
                <a:gd name="connsiteX1" fmla="*/ 13523495 w 13523495"/>
                <a:gd name="connsiteY1" fmla="*/ 23380 h 7146074"/>
                <a:gd name="connsiteX2" fmla="*/ 13523495 w 13523495"/>
                <a:gd name="connsiteY2" fmla="*/ 4691632 h 7146074"/>
                <a:gd name="connsiteX3" fmla="*/ 6713621 w 13523495"/>
                <a:gd name="connsiteY3" fmla="*/ 4739759 h 7146074"/>
                <a:gd name="connsiteX4" fmla="*/ 6737684 w 13523495"/>
                <a:gd name="connsiteY4" fmla="*/ 7146074 h 7146074"/>
                <a:gd name="connsiteX5" fmla="*/ 24063 w 13523495"/>
                <a:gd name="connsiteY5" fmla="*/ 7122011 h 7146074"/>
                <a:gd name="connsiteX6" fmla="*/ 0 w 13523495"/>
                <a:gd name="connsiteY6" fmla="*/ 47443 h 7146074"/>
                <a:gd name="connsiteX0" fmla="*/ 67971 w 13523495"/>
                <a:gd name="connsiteY0" fmla="*/ 0 h 7146074"/>
                <a:gd name="connsiteX1" fmla="*/ 13523495 w 13523495"/>
                <a:gd name="connsiteY1" fmla="*/ 23380 h 7146074"/>
                <a:gd name="connsiteX2" fmla="*/ 13523495 w 13523495"/>
                <a:gd name="connsiteY2" fmla="*/ 4691632 h 7146074"/>
                <a:gd name="connsiteX3" fmla="*/ 6713621 w 13523495"/>
                <a:gd name="connsiteY3" fmla="*/ 4763139 h 7146074"/>
                <a:gd name="connsiteX4" fmla="*/ 6737684 w 13523495"/>
                <a:gd name="connsiteY4" fmla="*/ 7146074 h 7146074"/>
                <a:gd name="connsiteX5" fmla="*/ 24063 w 13523495"/>
                <a:gd name="connsiteY5" fmla="*/ 7122011 h 7146074"/>
                <a:gd name="connsiteX6" fmla="*/ 0 w 13523495"/>
                <a:gd name="connsiteY6" fmla="*/ 47443 h 7146074"/>
                <a:gd name="connsiteX0" fmla="*/ 67971 w 13523496"/>
                <a:gd name="connsiteY0" fmla="*/ 0 h 7146074"/>
                <a:gd name="connsiteX1" fmla="*/ 13523495 w 13523496"/>
                <a:gd name="connsiteY1" fmla="*/ 23380 h 7146074"/>
                <a:gd name="connsiteX2" fmla="*/ 13523496 w 13523496"/>
                <a:gd name="connsiteY2" fmla="*/ 4761773 h 7146074"/>
                <a:gd name="connsiteX3" fmla="*/ 6713621 w 13523496"/>
                <a:gd name="connsiteY3" fmla="*/ 4763139 h 7146074"/>
                <a:gd name="connsiteX4" fmla="*/ 6737684 w 13523496"/>
                <a:gd name="connsiteY4" fmla="*/ 7146074 h 7146074"/>
                <a:gd name="connsiteX5" fmla="*/ 24063 w 13523496"/>
                <a:gd name="connsiteY5" fmla="*/ 7122011 h 7146074"/>
                <a:gd name="connsiteX6" fmla="*/ 0 w 13523496"/>
                <a:gd name="connsiteY6" fmla="*/ 47443 h 714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3496" h="7146074">
                  <a:moveTo>
                    <a:pt x="67971" y="0"/>
                  </a:moveTo>
                  <a:lnTo>
                    <a:pt x="13523495" y="23380"/>
                  </a:lnTo>
                  <a:cubicBezTo>
                    <a:pt x="13523495" y="1602844"/>
                    <a:pt x="13523496" y="3182309"/>
                    <a:pt x="13523496" y="4761773"/>
                  </a:cubicBezTo>
                  <a:lnTo>
                    <a:pt x="6713621" y="4763139"/>
                  </a:lnTo>
                  <a:lnTo>
                    <a:pt x="6737684" y="7146074"/>
                  </a:lnTo>
                  <a:lnTo>
                    <a:pt x="24063" y="7122011"/>
                  </a:lnTo>
                  <a:lnTo>
                    <a:pt x="0" y="47443"/>
                  </a:lnTo>
                </a:path>
              </a:pathLst>
            </a:custGeom>
            <a:no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42 Grupo"/>
          <p:cNvGrpSpPr/>
          <p:nvPr/>
        </p:nvGrpSpPr>
        <p:grpSpPr>
          <a:xfrm>
            <a:off x="16686832" y="12762484"/>
            <a:ext cx="13654802" cy="11977392"/>
            <a:chOff x="15976702" y="14233820"/>
            <a:chExt cx="13654802" cy="11977392"/>
          </a:xfrm>
        </p:grpSpPr>
        <p:grpSp>
          <p:nvGrpSpPr>
            <p:cNvPr id="69" name="30 Grupo"/>
            <p:cNvGrpSpPr/>
            <p:nvPr/>
          </p:nvGrpSpPr>
          <p:grpSpPr>
            <a:xfrm>
              <a:off x="16302533" y="14539219"/>
              <a:ext cx="13157553" cy="11671993"/>
              <a:chOff x="12846149" y="8644440"/>
              <a:chExt cx="22113821" cy="19705773"/>
            </a:xfrm>
          </p:grpSpPr>
          <p:pic>
            <p:nvPicPr>
              <p:cNvPr id="81" name="10 Imagen"/>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54240" y="8690525"/>
                <a:ext cx="5400000" cy="3780000"/>
              </a:xfrm>
              <a:prstGeom prst="rect">
                <a:avLst/>
              </a:prstGeom>
            </p:spPr>
          </p:pic>
          <p:pic>
            <p:nvPicPr>
              <p:cNvPr id="82" name="11 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09919" y="8713709"/>
                <a:ext cx="5400000" cy="3780000"/>
              </a:xfrm>
              <a:prstGeom prst="rect">
                <a:avLst/>
              </a:prstGeom>
            </p:spPr>
          </p:pic>
          <p:pic>
            <p:nvPicPr>
              <p:cNvPr id="83" name="12 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23903" y="8644440"/>
                <a:ext cx="5399999" cy="3780001"/>
              </a:xfrm>
              <a:prstGeom prst="rect">
                <a:avLst/>
              </a:prstGeom>
            </p:spPr>
          </p:pic>
          <p:pic>
            <p:nvPicPr>
              <p:cNvPr id="84" name="13 Image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85002" y="8644440"/>
                <a:ext cx="5399999" cy="3780001"/>
              </a:xfrm>
              <a:prstGeom prst="rect">
                <a:avLst/>
              </a:prstGeom>
            </p:spPr>
          </p:pic>
          <p:pic>
            <p:nvPicPr>
              <p:cNvPr id="85" name="14 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63735" y="12674548"/>
                <a:ext cx="5400000" cy="3780000"/>
              </a:xfrm>
              <a:prstGeom prst="rect">
                <a:avLst/>
              </a:prstGeom>
            </p:spPr>
          </p:pic>
          <p:pic>
            <p:nvPicPr>
              <p:cNvPr id="86" name="15 Imagen"/>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409919" y="12658107"/>
                <a:ext cx="5400000" cy="3780000"/>
              </a:xfrm>
              <a:prstGeom prst="rect">
                <a:avLst/>
              </a:prstGeom>
            </p:spPr>
          </p:pic>
          <p:pic>
            <p:nvPicPr>
              <p:cNvPr id="87" name="16 Imagen"/>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885188" y="12622523"/>
                <a:ext cx="5400000" cy="3780000"/>
              </a:xfrm>
              <a:prstGeom prst="rect">
                <a:avLst/>
              </a:prstGeom>
            </p:spPr>
          </p:pic>
          <p:pic>
            <p:nvPicPr>
              <p:cNvPr id="88" name="17 Imagen"/>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530870" y="12550515"/>
                <a:ext cx="5400000" cy="3780000"/>
              </a:xfrm>
              <a:prstGeom prst="rect">
                <a:avLst/>
              </a:prstGeom>
            </p:spPr>
          </p:pic>
          <p:pic>
            <p:nvPicPr>
              <p:cNvPr id="89" name="18 Imagen"/>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846149" y="16633122"/>
                <a:ext cx="5400000" cy="3780000"/>
              </a:xfrm>
              <a:prstGeom prst="rect">
                <a:avLst/>
              </a:prstGeom>
            </p:spPr>
          </p:pic>
          <p:pic>
            <p:nvPicPr>
              <p:cNvPr id="90" name="19 Imagen"/>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378951" y="16600635"/>
                <a:ext cx="5400000" cy="3780000"/>
              </a:xfrm>
              <a:prstGeom prst="rect">
                <a:avLst/>
              </a:prstGeom>
            </p:spPr>
          </p:pic>
          <p:pic>
            <p:nvPicPr>
              <p:cNvPr id="91" name="20 Imagen"/>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992894" y="16575802"/>
                <a:ext cx="5399999" cy="3780001"/>
              </a:xfrm>
              <a:prstGeom prst="rect">
                <a:avLst/>
              </a:prstGeom>
            </p:spPr>
          </p:pic>
          <p:pic>
            <p:nvPicPr>
              <p:cNvPr id="92" name="21 Imagen"/>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559971" y="16600635"/>
                <a:ext cx="5399999" cy="3780001"/>
              </a:xfrm>
              <a:prstGeom prst="rect">
                <a:avLst/>
              </a:prstGeom>
            </p:spPr>
          </p:pic>
          <p:pic>
            <p:nvPicPr>
              <p:cNvPr id="93" name="22 Imagen"/>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2854240" y="20569683"/>
                <a:ext cx="5399999" cy="3780001"/>
              </a:xfrm>
              <a:prstGeom prst="rect">
                <a:avLst/>
              </a:prstGeom>
            </p:spPr>
          </p:pic>
          <p:pic>
            <p:nvPicPr>
              <p:cNvPr id="94" name="23 Imagen"/>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482126" y="20576406"/>
                <a:ext cx="5400000" cy="3780000"/>
              </a:xfrm>
              <a:prstGeom prst="rect">
                <a:avLst/>
              </a:prstGeom>
            </p:spPr>
          </p:pic>
          <p:pic>
            <p:nvPicPr>
              <p:cNvPr id="95" name="24 Imagen"/>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3992894" y="20546020"/>
                <a:ext cx="5399999" cy="3780001"/>
              </a:xfrm>
              <a:prstGeom prst="rect">
                <a:avLst/>
              </a:prstGeom>
            </p:spPr>
          </p:pic>
          <p:pic>
            <p:nvPicPr>
              <p:cNvPr id="96" name="25 Imagen"/>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9559971" y="20519482"/>
                <a:ext cx="5399999" cy="3780001"/>
              </a:xfrm>
              <a:prstGeom prst="rect">
                <a:avLst/>
              </a:prstGeom>
            </p:spPr>
          </p:pic>
          <p:pic>
            <p:nvPicPr>
              <p:cNvPr id="97" name="26 Imagen"/>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2863736" y="24570212"/>
                <a:ext cx="5399999" cy="3780001"/>
              </a:xfrm>
              <a:prstGeom prst="rect">
                <a:avLst/>
              </a:prstGeom>
            </p:spPr>
          </p:pic>
          <p:pic>
            <p:nvPicPr>
              <p:cNvPr id="98" name="27 Imagen"/>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8425816" y="24570212"/>
                <a:ext cx="5399999" cy="3780001"/>
              </a:xfrm>
              <a:prstGeom prst="rect">
                <a:avLst/>
              </a:prstGeom>
            </p:spPr>
          </p:pic>
          <p:pic>
            <p:nvPicPr>
              <p:cNvPr id="99" name="28 Imagen"/>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3992893" y="24570212"/>
                <a:ext cx="5399999" cy="3780001"/>
              </a:xfrm>
              <a:prstGeom prst="rect">
                <a:avLst/>
              </a:prstGeom>
            </p:spPr>
          </p:pic>
          <p:pic>
            <p:nvPicPr>
              <p:cNvPr id="100" name="29 Imagen"/>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9559970" y="24570212"/>
                <a:ext cx="5399999" cy="3780001"/>
              </a:xfrm>
              <a:prstGeom prst="rect">
                <a:avLst/>
              </a:prstGeom>
            </p:spPr>
          </p:pic>
        </p:grpSp>
        <p:sp>
          <p:nvSpPr>
            <p:cNvPr id="70" name="31 Rectángulo redondeado"/>
            <p:cNvSpPr/>
            <p:nvPr/>
          </p:nvSpPr>
          <p:spPr>
            <a:xfrm>
              <a:off x="16312997" y="14539219"/>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32 Rectángulo redondeado"/>
            <p:cNvSpPr/>
            <p:nvPr/>
          </p:nvSpPr>
          <p:spPr>
            <a:xfrm>
              <a:off x="22937733" y="14545916"/>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33 Rectángulo redondeado"/>
            <p:cNvSpPr/>
            <p:nvPr/>
          </p:nvSpPr>
          <p:spPr>
            <a:xfrm>
              <a:off x="22865725" y="16908225"/>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34 Rectángulo redondeado"/>
            <p:cNvSpPr/>
            <p:nvPr/>
          </p:nvSpPr>
          <p:spPr>
            <a:xfrm>
              <a:off x="26250101" y="16850172"/>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35 Rectángulo redondeado"/>
            <p:cNvSpPr/>
            <p:nvPr/>
          </p:nvSpPr>
          <p:spPr>
            <a:xfrm>
              <a:off x="26319136" y="19284489"/>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36 Rectángulo redondeado"/>
            <p:cNvSpPr/>
            <p:nvPr/>
          </p:nvSpPr>
          <p:spPr>
            <a:xfrm>
              <a:off x="22934760" y="19226436"/>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37 Rectángulo redondeado"/>
            <p:cNvSpPr/>
            <p:nvPr/>
          </p:nvSpPr>
          <p:spPr>
            <a:xfrm>
              <a:off x="16310024" y="19298444"/>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38 Rectángulo redondeado"/>
            <p:cNvSpPr/>
            <p:nvPr/>
          </p:nvSpPr>
          <p:spPr>
            <a:xfrm>
              <a:off x="16382032" y="21602700"/>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39 Rectángulo redondeado"/>
            <p:cNvSpPr/>
            <p:nvPr/>
          </p:nvSpPr>
          <p:spPr>
            <a:xfrm>
              <a:off x="22937733" y="23965009"/>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40 Rectángulo redondeado"/>
            <p:cNvSpPr/>
            <p:nvPr/>
          </p:nvSpPr>
          <p:spPr>
            <a:xfrm>
              <a:off x="26247128" y="23978964"/>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41 Forma libre"/>
            <p:cNvSpPr/>
            <p:nvPr/>
          </p:nvSpPr>
          <p:spPr>
            <a:xfrm>
              <a:off x="15976702" y="14233820"/>
              <a:ext cx="13654802" cy="7354863"/>
            </a:xfrm>
            <a:custGeom>
              <a:avLst/>
              <a:gdLst>
                <a:gd name="connsiteX0" fmla="*/ 0 w 13619748"/>
                <a:gd name="connsiteY0" fmla="*/ 0 h 7122694"/>
                <a:gd name="connsiteX1" fmla="*/ 13619748 w 13619748"/>
                <a:gd name="connsiteY1" fmla="*/ 0 h 7122694"/>
                <a:gd name="connsiteX2" fmla="*/ 13619748 w 13619748"/>
                <a:gd name="connsiteY2" fmla="*/ 4668252 h 7122694"/>
                <a:gd name="connsiteX3" fmla="*/ 6809874 w 13619748"/>
                <a:gd name="connsiteY3" fmla="*/ 4716379 h 7122694"/>
                <a:gd name="connsiteX4" fmla="*/ 6833937 w 13619748"/>
                <a:gd name="connsiteY4" fmla="*/ 7122694 h 7122694"/>
                <a:gd name="connsiteX5" fmla="*/ 120316 w 13619748"/>
                <a:gd name="connsiteY5" fmla="*/ 7098631 h 7122694"/>
                <a:gd name="connsiteX6" fmla="*/ 96253 w 13619748"/>
                <a:gd name="connsiteY6" fmla="*/ 24063 h 7122694"/>
                <a:gd name="connsiteX0" fmla="*/ 67971 w 13523495"/>
                <a:gd name="connsiteY0" fmla="*/ 0 h 7146074"/>
                <a:gd name="connsiteX1" fmla="*/ 13523495 w 13523495"/>
                <a:gd name="connsiteY1" fmla="*/ 23380 h 7146074"/>
                <a:gd name="connsiteX2" fmla="*/ 13523495 w 13523495"/>
                <a:gd name="connsiteY2" fmla="*/ 4691632 h 7146074"/>
                <a:gd name="connsiteX3" fmla="*/ 6713621 w 13523495"/>
                <a:gd name="connsiteY3" fmla="*/ 4739759 h 7146074"/>
                <a:gd name="connsiteX4" fmla="*/ 6737684 w 13523495"/>
                <a:gd name="connsiteY4" fmla="*/ 7146074 h 7146074"/>
                <a:gd name="connsiteX5" fmla="*/ 24063 w 13523495"/>
                <a:gd name="connsiteY5" fmla="*/ 7122011 h 7146074"/>
                <a:gd name="connsiteX6" fmla="*/ 0 w 13523495"/>
                <a:gd name="connsiteY6" fmla="*/ 47443 h 7146074"/>
                <a:gd name="connsiteX0" fmla="*/ 67971 w 13523495"/>
                <a:gd name="connsiteY0" fmla="*/ 0 h 7146074"/>
                <a:gd name="connsiteX1" fmla="*/ 13523495 w 13523495"/>
                <a:gd name="connsiteY1" fmla="*/ 23380 h 7146074"/>
                <a:gd name="connsiteX2" fmla="*/ 13523495 w 13523495"/>
                <a:gd name="connsiteY2" fmla="*/ 4691632 h 7146074"/>
                <a:gd name="connsiteX3" fmla="*/ 6713621 w 13523495"/>
                <a:gd name="connsiteY3" fmla="*/ 4763139 h 7146074"/>
                <a:gd name="connsiteX4" fmla="*/ 6737684 w 13523495"/>
                <a:gd name="connsiteY4" fmla="*/ 7146074 h 7146074"/>
                <a:gd name="connsiteX5" fmla="*/ 24063 w 13523495"/>
                <a:gd name="connsiteY5" fmla="*/ 7122011 h 7146074"/>
                <a:gd name="connsiteX6" fmla="*/ 0 w 13523495"/>
                <a:gd name="connsiteY6" fmla="*/ 47443 h 7146074"/>
                <a:gd name="connsiteX0" fmla="*/ 67971 w 13523496"/>
                <a:gd name="connsiteY0" fmla="*/ 0 h 7146074"/>
                <a:gd name="connsiteX1" fmla="*/ 13523495 w 13523496"/>
                <a:gd name="connsiteY1" fmla="*/ 23380 h 7146074"/>
                <a:gd name="connsiteX2" fmla="*/ 13523496 w 13523496"/>
                <a:gd name="connsiteY2" fmla="*/ 4761773 h 7146074"/>
                <a:gd name="connsiteX3" fmla="*/ 6713621 w 13523496"/>
                <a:gd name="connsiteY3" fmla="*/ 4763139 h 7146074"/>
                <a:gd name="connsiteX4" fmla="*/ 6737684 w 13523496"/>
                <a:gd name="connsiteY4" fmla="*/ 7146074 h 7146074"/>
                <a:gd name="connsiteX5" fmla="*/ 24063 w 13523496"/>
                <a:gd name="connsiteY5" fmla="*/ 7122011 h 7146074"/>
                <a:gd name="connsiteX6" fmla="*/ 0 w 13523496"/>
                <a:gd name="connsiteY6" fmla="*/ 47443 h 714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3496" h="7146074">
                  <a:moveTo>
                    <a:pt x="67971" y="0"/>
                  </a:moveTo>
                  <a:lnTo>
                    <a:pt x="13523495" y="23380"/>
                  </a:lnTo>
                  <a:cubicBezTo>
                    <a:pt x="13523495" y="1602844"/>
                    <a:pt x="13523496" y="3182309"/>
                    <a:pt x="13523496" y="4761773"/>
                  </a:cubicBezTo>
                  <a:lnTo>
                    <a:pt x="6713621" y="4763139"/>
                  </a:lnTo>
                  <a:lnTo>
                    <a:pt x="6737684" y="7146074"/>
                  </a:lnTo>
                  <a:lnTo>
                    <a:pt x="24063" y="7122011"/>
                  </a:lnTo>
                  <a:lnTo>
                    <a:pt x="0" y="47443"/>
                  </a:lnTo>
                </a:path>
              </a:pathLst>
            </a:custGeom>
            <a:no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 name="42 Grupo"/>
          <p:cNvGrpSpPr/>
          <p:nvPr/>
        </p:nvGrpSpPr>
        <p:grpSpPr>
          <a:xfrm>
            <a:off x="843599" y="76674"/>
            <a:ext cx="7295732" cy="6681666"/>
            <a:chOff x="15976702" y="14233820"/>
            <a:chExt cx="13654802" cy="11977397"/>
          </a:xfrm>
        </p:grpSpPr>
        <p:grpSp>
          <p:nvGrpSpPr>
            <p:cNvPr id="102" name="30 Grupo"/>
            <p:cNvGrpSpPr/>
            <p:nvPr/>
          </p:nvGrpSpPr>
          <p:grpSpPr>
            <a:xfrm>
              <a:off x="16302532" y="14539221"/>
              <a:ext cx="13157552" cy="11671996"/>
              <a:chOff x="12846149" y="8644440"/>
              <a:chExt cx="22113821" cy="19705773"/>
            </a:xfrm>
          </p:grpSpPr>
          <p:pic>
            <p:nvPicPr>
              <p:cNvPr id="114" name="10 Imagen"/>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2854240" y="8690525"/>
                <a:ext cx="5400000" cy="3780000"/>
              </a:xfrm>
              <a:prstGeom prst="rect">
                <a:avLst/>
              </a:prstGeom>
            </p:spPr>
          </p:pic>
          <p:pic>
            <p:nvPicPr>
              <p:cNvPr id="115" name="11 Imagen"/>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8409919" y="8713709"/>
                <a:ext cx="5400000" cy="3780000"/>
              </a:xfrm>
              <a:prstGeom prst="rect">
                <a:avLst/>
              </a:prstGeom>
            </p:spPr>
          </p:pic>
          <p:pic>
            <p:nvPicPr>
              <p:cNvPr id="116" name="12 Imagen"/>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3923903" y="8644440"/>
                <a:ext cx="5399999" cy="3780001"/>
              </a:xfrm>
              <a:prstGeom prst="rect">
                <a:avLst/>
              </a:prstGeom>
            </p:spPr>
          </p:pic>
          <p:pic>
            <p:nvPicPr>
              <p:cNvPr id="117" name="13 Imagen"/>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29485002" y="8644440"/>
                <a:ext cx="5399999" cy="3780001"/>
              </a:xfrm>
              <a:prstGeom prst="rect">
                <a:avLst/>
              </a:prstGeom>
            </p:spPr>
          </p:pic>
          <p:pic>
            <p:nvPicPr>
              <p:cNvPr id="118" name="14 Imagen"/>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2863735" y="12674548"/>
                <a:ext cx="5400000" cy="3780000"/>
              </a:xfrm>
              <a:prstGeom prst="rect">
                <a:avLst/>
              </a:prstGeom>
            </p:spPr>
          </p:pic>
          <p:pic>
            <p:nvPicPr>
              <p:cNvPr id="119" name="15 Imagen"/>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8409919" y="12658107"/>
                <a:ext cx="5400000" cy="3780000"/>
              </a:xfrm>
              <a:prstGeom prst="rect">
                <a:avLst/>
              </a:prstGeom>
            </p:spPr>
          </p:pic>
          <p:pic>
            <p:nvPicPr>
              <p:cNvPr id="120" name="16 Imagen"/>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3885188" y="12622523"/>
                <a:ext cx="5400000" cy="3780000"/>
              </a:xfrm>
              <a:prstGeom prst="rect">
                <a:avLst/>
              </a:prstGeom>
            </p:spPr>
          </p:pic>
          <p:pic>
            <p:nvPicPr>
              <p:cNvPr id="121" name="17 Imagen"/>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29530870" y="12550515"/>
                <a:ext cx="5400000" cy="3780000"/>
              </a:xfrm>
              <a:prstGeom prst="rect">
                <a:avLst/>
              </a:prstGeom>
            </p:spPr>
          </p:pic>
          <p:pic>
            <p:nvPicPr>
              <p:cNvPr id="122" name="18 Imagen"/>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2846149" y="16633122"/>
                <a:ext cx="5400000" cy="3780000"/>
              </a:xfrm>
              <a:prstGeom prst="rect">
                <a:avLst/>
              </a:prstGeom>
            </p:spPr>
          </p:pic>
          <p:pic>
            <p:nvPicPr>
              <p:cNvPr id="123" name="19 Imagen"/>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8378951" y="16600635"/>
                <a:ext cx="5400000" cy="3780000"/>
              </a:xfrm>
              <a:prstGeom prst="rect">
                <a:avLst/>
              </a:prstGeom>
            </p:spPr>
          </p:pic>
          <p:pic>
            <p:nvPicPr>
              <p:cNvPr id="124" name="20 Imagen"/>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23992894" y="16575802"/>
                <a:ext cx="5399999" cy="3780001"/>
              </a:xfrm>
              <a:prstGeom prst="rect">
                <a:avLst/>
              </a:prstGeom>
            </p:spPr>
          </p:pic>
          <p:pic>
            <p:nvPicPr>
              <p:cNvPr id="125" name="21 Imagen"/>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29559971" y="16600635"/>
                <a:ext cx="5399999" cy="3780001"/>
              </a:xfrm>
              <a:prstGeom prst="rect">
                <a:avLst/>
              </a:prstGeom>
            </p:spPr>
          </p:pic>
          <p:pic>
            <p:nvPicPr>
              <p:cNvPr id="126" name="22 Imagen"/>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12854240" y="20569683"/>
                <a:ext cx="5399999" cy="3780001"/>
              </a:xfrm>
              <a:prstGeom prst="rect">
                <a:avLst/>
              </a:prstGeom>
            </p:spPr>
          </p:pic>
          <p:pic>
            <p:nvPicPr>
              <p:cNvPr id="127" name="23 Imagen"/>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8482126" y="20576406"/>
                <a:ext cx="5400000" cy="3780000"/>
              </a:xfrm>
              <a:prstGeom prst="rect">
                <a:avLst/>
              </a:prstGeom>
            </p:spPr>
          </p:pic>
          <p:pic>
            <p:nvPicPr>
              <p:cNvPr id="128" name="24 Imagen"/>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23992894" y="20546020"/>
                <a:ext cx="5399999" cy="3780001"/>
              </a:xfrm>
              <a:prstGeom prst="rect">
                <a:avLst/>
              </a:prstGeom>
            </p:spPr>
          </p:pic>
          <p:pic>
            <p:nvPicPr>
              <p:cNvPr id="129" name="25 Imagen"/>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29559971" y="20519482"/>
                <a:ext cx="5399999" cy="3780001"/>
              </a:xfrm>
              <a:prstGeom prst="rect">
                <a:avLst/>
              </a:prstGeom>
            </p:spPr>
          </p:pic>
          <p:pic>
            <p:nvPicPr>
              <p:cNvPr id="130" name="26 Imagen"/>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12863736" y="24570212"/>
                <a:ext cx="5399999" cy="3780001"/>
              </a:xfrm>
              <a:prstGeom prst="rect">
                <a:avLst/>
              </a:prstGeom>
            </p:spPr>
          </p:pic>
          <p:pic>
            <p:nvPicPr>
              <p:cNvPr id="131" name="27 Imagen"/>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18425816" y="24570212"/>
                <a:ext cx="5399999" cy="3780001"/>
              </a:xfrm>
              <a:prstGeom prst="rect">
                <a:avLst/>
              </a:prstGeom>
            </p:spPr>
          </p:pic>
          <p:pic>
            <p:nvPicPr>
              <p:cNvPr id="132" name="28 Imagen"/>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23992893" y="24570212"/>
                <a:ext cx="5399999" cy="3780001"/>
              </a:xfrm>
              <a:prstGeom prst="rect">
                <a:avLst/>
              </a:prstGeom>
            </p:spPr>
          </p:pic>
          <p:pic>
            <p:nvPicPr>
              <p:cNvPr id="133" name="29 Imagen"/>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29559970" y="24570212"/>
                <a:ext cx="5399999" cy="3780001"/>
              </a:xfrm>
              <a:prstGeom prst="rect">
                <a:avLst/>
              </a:prstGeom>
            </p:spPr>
          </p:pic>
        </p:grpSp>
        <p:sp>
          <p:nvSpPr>
            <p:cNvPr id="103" name="31 Rectángulo redondeado"/>
            <p:cNvSpPr/>
            <p:nvPr/>
          </p:nvSpPr>
          <p:spPr>
            <a:xfrm>
              <a:off x="16312997" y="14539219"/>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04" name="32 Rectángulo redondeado"/>
            <p:cNvSpPr/>
            <p:nvPr/>
          </p:nvSpPr>
          <p:spPr>
            <a:xfrm>
              <a:off x="22937733" y="14545916"/>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05" name="33 Rectángulo redondeado"/>
            <p:cNvSpPr/>
            <p:nvPr/>
          </p:nvSpPr>
          <p:spPr>
            <a:xfrm>
              <a:off x="22865725" y="16908225"/>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06" name="34 Rectángulo redondeado"/>
            <p:cNvSpPr/>
            <p:nvPr/>
          </p:nvSpPr>
          <p:spPr>
            <a:xfrm>
              <a:off x="26250101" y="16850172"/>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07" name="35 Rectángulo redondeado"/>
            <p:cNvSpPr/>
            <p:nvPr/>
          </p:nvSpPr>
          <p:spPr>
            <a:xfrm>
              <a:off x="26319136" y="19284489"/>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08" name="36 Rectángulo redondeado"/>
            <p:cNvSpPr/>
            <p:nvPr/>
          </p:nvSpPr>
          <p:spPr>
            <a:xfrm>
              <a:off x="22934760" y="19226436"/>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09" name="37 Rectángulo redondeado"/>
            <p:cNvSpPr/>
            <p:nvPr/>
          </p:nvSpPr>
          <p:spPr>
            <a:xfrm>
              <a:off x="16310024" y="19298444"/>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10" name="38 Rectángulo redondeado"/>
            <p:cNvSpPr/>
            <p:nvPr/>
          </p:nvSpPr>
          <p:spPr>
            <a:xfrm>
              <a:off x="16382032" y="21602700"/>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11" name="39 Rectángulo redondeado"/>
            <p:cNvSpPr/>
            <p:nvPr/>
          </p:nvSpPr>
          <p:spPr>
            <a:xfrm>
              <a:off x="22937733" y="23965009"/>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12" name="40 Rectángulo redondeado"/>
            <p:cNvSpPr/>
            <p:nvPr/>
          </p:nvSpPr>
          <p:spPr>
            <a:xfrm>
              <a:off x="26247128" y="23978964"/>
              <a:ext cx="501083" cy="3739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sp>
          <p:nvSpPr>
            <p:cNvPr id="113" name="41 Forma libre"/>
            <p:cNvSpPr/>
            <p:nvPr/>
          </p:nvSpPr>
          <p:spPr>
            <a:xfrm>
              <a:off x="15976702" y="14233820"/>
              <a:ext cx="13654802" cy="7354863"/>
            </a:xfrm>
            <a:custGeom>
              <a:avLst/>
              <a:gdLst>
                <a:gd name="connsiteX0" fmla="*/ 0 w 13619748"/>
                <a:gd name="connsiteY0" fmla="*/ 0 h 7122694"/>
                <a:gd name="connsiteX1" fmla="*/ 13619748 w 13619748"/>
                <a:gd name="connsiteY1" fmla="*/ 0 h 7122694"/>
                <a:gd name="connsiteX2" fmla="*/ 13619748 w 13619748"/>
                <a:gd name="connsiteY2" fmla="*/ 4668252 h 7122694"/>
                <a:gd name="connsiteX3" fmla="*/ 6809874 w 13619748"/>
                <a:gd name="connsiteY3" fmla="*/ 4716379 h 7122694"/>
                <a:gd name="connsiteX4" fmla="*/ 6833937 w 13619748"/>
                <a:gd name="connsiteY4" fmla="*/ 7122694 h 7122694"/>
                <a:gd name="connsiteX5" fmla="*/ 120316 w 13619748"/>
                <a:gd name="connsiteY5" fmla="*/ 7098631 h 7122694"/>
                <a:gd name="connsiteX6" fmla="*/ 96253 w 13619748"/>
                <a:gd name="connsiteY6" fmla="*/ 24063 h 7122694"/>
                <a:gd name="connsiteX0" fmla="*/ 67971 w 13523495"/>
                <a:gd name="connsiteY0" fmla="*/ 0 h 7146074"/>
                <a:gd name="connsiteX1" fmla="*/ 13523495 w 13523495"/>
                <a:gd name="connsiteY1" fmla="*/ 23380 h 7146074"/>
                <a:gd name="connsiteX2" fmla="*/ 13523495 w 13523495"/>
                <a:gd name="connsiteY2" fmla="*/ 4691632 h 7146074"/>
                <a:gd name="connsiteX3" fmla="*/ 6713621 w 13523495"/>
                <a:gd name="connsiteY3" fmla="*/ 4739759 h 7146074"/>
                <a:gd name="connsiteX4" fmla="*/ 6737684 w 13523495"/>
                <a:gd name="connsiteY4" fmla="*/ 7146074 h 7146074"/>
                <a:gd name="connsiteX5" fmla="*/ 24063 w 13523495"/>
                <a:gd name="connsiteY5" fmla="*/ 7122011 h 7146074"/>
                <a:gd name="connsiteX6" fmla="*/ 0 w 13523495"/>
                <a:gd name="connsiteY6" fmla="*/ 47443 h 7146074"/>
                <a:gd name="connsiteX0" fmla="*/ 67971 w 13523495"/>
                <a:gd name="connsiteY0" fmla="*/ 0 h 7146074"/>
                <a:gd name="connsiteX1" fmla="*/ 13523495 w 13523495"/>
                <a:gd name="connsiteY1" fmla="*/ 23380 h 7146074"/>
                <a:gd name="connsiteX2" fmla="*/ 13523495 w 13523495"/>
                <a:gd name="connsiteY2" fmla="*/ 4691632 h 7146074"/>
                <a:gd name="connsiteX3" fmla="*/ 6713621 w 13523495"/>
                <a:gd name="connsiteY3" fmla="*/ 4763139 h 7146074"/>
                <a:gd name="connsiteX4" fmla="*/ 6737684 w 13523495"/>
                <a:gd name="connsiteY4" fmla="*/ 7146074 h 7146074"/>
                <a:gd name="connsiteX5" fmla="*/ 24063 w 13523495"/>
                <a:gd name="connsiteY5" fmla="*/ 7122011 h 7146074"/>
                <a:gd name="connsiteX6" fmla="*/ 0 w 13523495"/>
                <a:gd name="connsiteY6" fmla="*/ 47443 h 7146074"/>
                <a:gd name="connsiteX0" fmla="*/ 67971 w 13523496"/>
                <a:gd name="connsiteY0" fmla="*/ 0 h 7146074"/>
                <a:gd name="connsiteX1" fmla="*/ 13523495 w 13523496"/>
                <a:gd name="connsiteY1" fmla="*/ 23380 h 7146074"/>
                <a:gd name="connsiteX2" fmla="*/ 13523496 w 13523496"/>
                <a:gd name="connsiteY2" fmla="*/ 4761773 h 7146074"/>
                <a:gd name="connsiteX3" fmla="*/ 6713621 w 13523496"/>
                <a:gd name="connsiteY3" fmla="*/ 4763139 h 7146074"/>
                <a:gd name="connsiteX4" fmla="*/ 6737684 w 13523496"/>
                <a:gd name="connsiteY4" fmla="*/ 7146074 h 7146074"/>
                <a:gd name="connsiteX5" fmla="*/ 24063 w 13523496"/>
                <a:gd name="connsiteY5" fmla="*/ 7122011 h 7146074"/>
                <a:gd name="connsiteX6" fmla="*/ 0 w 13523496"/>
                <a:gd name="connsiteY6" fmla="*/ 47443 h 714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3496" h="7146074">
                  <a:moveTo>
                    <a:pt x="67971" y="0"/>
                  </a:moveTo>
                  <a:lnTo>
                    <a:pt x="13523495" y="23380"/>
                  </a:lnTo>
                  <a:cubicBezTo>
                    <a:pt x="13523495" y="1602844"/>
                    <a:pt x="13523496" y="3182309"/>
                    <a:pt x="13523496" y="4761773"/>
                  </a:cubicBezTo>
                  <a:lnTo>
                    <a:pt x="6713621" y="4763139"/>
                  </a:lnTo>
                  <a:lnTo>
                    <a:pt x="6737684" y="7146074"/>
                  </a:lnTo>
                  <a:lnTo>
                    <a:pt x="24063" y="7122011"/>
                  </a:lnTo>
                  <a:lnTo>
                    <a:pt x="0" y="47443"/>
                  </a:lnTo>
                </a:path>
              </a:pathLst>
            </a:custGeom>
            <a:no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kern="1200"/>
            </a:p>
          </p:txBody>
        </p:sp>
      </p:grpSp>
    </p:spTree>
    <p:extLst>
      <p:ext uri="{BB962C8B-B14F-4D97-AF65-F5344CB8AC3E}">
        <p14:creationId xmlns:p14="http://schemas.microsoft.com/office/powerpoint/2010/main" val="42090764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898525" y="109538"/>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endParaRPr lang="es-ES_tradnl" sz="1200">
              <a:solidFill>
                <a:srgbClr val="FFCC66"/>
              </a:solidFill>
            </a:endParaRPr>
          </a:p>
        </p:txBody>
      </p:sp>
      <p:pic>
        <p:nvPicPr>
          <p:cNvPr id="46083" name="Picture 3" descr="meandroastegieta_1933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489450"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p:cNvSpPr txBox="1">
            <a:spLocks noChangeArrowheads="1"/>
          </p:cNvSpPr>
          <p:nvPr/>
        </p:nvSpPr>
        <p:spPr bwMode="auto">
          <a:xfrm>
            <a:off x="323850" y="5876925"/>
            <a:ext cx="3851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s-ES" sz="2400" b="1">
                <a:solidFill>
                  <a:srgbClr val="000099"/>
                </a:solidFill>
              </a:rPr>
              <a:t>Río Zadorra, meandro de Astegieta en 1933</a:t>
            </a:r>
          </a:p>
        </p:txBody>
      </p:sp>
      <p:pic>
        <p:nvPicPr>
          <p:cNvPr id="46085" name="Picture 5" descr="meandroastegieta_198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00563" y="0"/>
            <a:ext cx="4478337"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6"/>
          <p:cNvSpPr txBox="1">
            <a:spLocks noChangeArrowheads="1"/>
          </p:cNvSpPr>
          <p:nvPr/>
        </p:nvSpPr>
        <p:spPr bwMode="auto">
          <a:xfrm>
            <a:off x="5724525" y="660400"/>
            <a:ext cx="1847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s-ES" sz="4400" b="1">
                <a:solidFill>
                  <a:srgbClr val="FF0000"/>
                </a:solidFill>
              </a:rPr>
              <a:t>Eroski</a:t>
            </a:r>
          </a:p>
        </p:txBody>
      </p:sp>
      <p:sp>
        <p:nvSpPr>
          <p:cNvPr id="46087" name="Text Box 7"/>
          <p:cNvSpPr txBox="1">
            <a:spLocks noChangeArrowheads="1"/>
          </p:cNvSpPr>
          <p:nvPr/>
        </p:nvSpPr>
        <p:spPr bwMode="auto">
          <a:xfrm>
            <a:off x="4932363" y="5805488"/>
            <a:ext cx="3851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s-ES" sz="2400" b="1">
                <a:solidFill>
                  <a:srgbClr val="000099"/>
                </a:solidFill>
              </a:rPr>
              <a:t>Meandro de Astegieta en la actualidad</a:t>
            </a:r>
          </a:p>
        </p:txBody>
      </p:sp>
    </p:spTree>
    <p:extLst>
      <p:ext uri="{BB962C8B-B14F-4D97-AF65-F5344CB8AC3E}">
        <p14:creationId xmlns:p14="http://schemas.microsoft.com/office/powerpoint/2010/main" val="2123892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35594"/>
            <a:ext cx="9144000" cy="5220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7504" y="5373216"/>
            <a:ext cx="7632848" cy="369332"/>
          </a:xfrm>
          <a:prstGeom prst="rect">
            <a:avLst/>
          </a:prstGeom>
        </p:spPr>
        <p:txBody>
          <a:bodyPr wrap="square">
            <a:spAutoFit/>
          </a:bodyPr>
          <a:lstStyle/>
          <a:p>
            <a:pPr algn="just" eaLnBrk="0" hangingPunct="0">
              <a:defRPr/>
            </a:pPr>
            <a:r>
              <a:rPr lang="es-ES" dirty="0" smtClean="0">
                <a:solidFill>
                  <a:prstClr val="black"/>
                </a:solidFill>
                <a:ea typeface="Meiryo" pitchFamily="34" charset="-128"/>
                <a:cs typeface="David" pitchFamily="34" charset="-79"/>
              </a:rPr>
              <a:t>Un cauce menor y un cauce mayor que el río ocupa cuando lo necesita.</a:t>
            </a:r>
            <a:endParaRPr lang="es-ES" dirty="0">
              <a:solidFill>
                <a:prstClr val="black"/>
              </a:solidFill>
              <a:cs typeface="Arial" pitchFamily="34" charset="0"/>
            </a:endParaRPr>
          </a:p>
        </p:txBody>
      </p:sp>
    </p:spTree>
    <p:extLst>
      <p:ext uri="{BB962C8B-B14F-4D97-AF65-F5344CB8AC3E}">
        <p14:creationId xmlns:p14="http://schemas.microsoft.com/office/powerpoint/2010/main" val="16578497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ictures\CRECIDAS\CRECIDAS OCTUBRE 2012\David\mapa_castiello - (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92835"/>
            <a:ext cx="9144000" cy="6465165"/>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8004592" y="6488668"/>
            <a:ext cx="911083" cy="369332"/>
          </a:xfrm>
          <a:prstGeom prst="rect">
            <a:avLst/>
          </a:prstGeom>
          <a:noFill/>
        </p:spPr>
        <p:txBody>
          <a:bodyPr wrap="none" rtlCol="0">
            <a:spAutoFit/>
          </a:bodyPr>
          <a:lstStyle/>
          <a:p>
            <a:r>
              <a:rPr lang="es-ES" dirty="0" smtClean="0">
                <a:solidFill>
                  <a:prstClr val="black"/>
                </a:solidFill>
                <a:latin typeface="Calibri"/>
              </a:rPr>
              <a:t>ECOTER</a:t>
            </a:r>
            <a:endParaRPr lang="es-ES" dirty="0">
              <a:solidFill>
                <a:prstClr val="black"/>
              </a:solidFill>
              <a:latin typeface="Calibri"/>
            </a:endParaRPr>
          </a:p>
        </p:txBody>
      </p:sp>
      <p:pic>
        <p:nvPicPr>
          <p:cNvPr id="4" name="Picture 14" descr="ecoter_verd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78237" y="6488668"/>
            <a:ext cx="1080120" cy="387491"/>
          </a:xfrm>
          <a:prstGeom prst="rect">
            <a:avLst/>
          </a:prstGeom>
          <a:noFill/>
          <a:ln w="9525">
            <a:noFill/>
            <a:miter lim="800000"/>
            <a:headEnd/>
            <a:tailEnd/>
          </a:ln>
        </p:spPr>
      </p:pic>
      <p:sp>
        <p:nvSpPr>
          <p:cNvPr id="2" name="TextBox 1"/>
          <p:cNvSpPr txBox="1"/>
          <p:nvPr/>
        </p:nvSpPr>
        <p:spPr>
          <a:xfrm>
            <a:off x="0" y="35467"/>
            <a:ext cx="9144000" cy="461665"/>
          </a:xfrm>
          <a:prstGeom prst="rect">
            <a:avLst/>
          </a:prstGeom>
          <a:noFill/>
        </p:spPr>
        <p:txBody>
          <a:bodyPr wrap="square" rtlCol="0">
            <a:spAutoFit/>
          </a:bodyPr>
          <a:lstStyle/>
          <a:p>
            <a:pPr algn="ctr"/>
            <a:r>
              <a:rPr lang="en-US" sz="2400" dirty="0" err="1" smtClean="0">
                <a:solidFill>
                  <a:prstClr val="black"/>
                </a:solidFill>
                <a:latin typeface="Calibri"/>
              </a:rPr>
              <a:t>Urbanización</a:t>
            </a:r>
            <a:r>
              <a:rPr lang="en-US" sz="2400" dirty="0" smtClean="0">
                <a:solidFill>
                  <a:prstClr val="black"/>
                </a:solidFill>
                <a:latin typeface="Calibri"/>
              </a:rPr>
              <a:t> El Molino de </a:t>
            </a:r>
            <a:r>
              <a:rPr lang="en-US" sz="2400" dirty="0" err="1" smtClean="0">
                <a:solidFill>
                  <a:prstClr val="black"/>
                </a:solidFill>
                <a:latin typeface="Calibri"/>
              </a:rPr>
              <a:t>Castiello</a:t>
            </a:r>
            <a:r>
              <a:rPr lang="en-US" sz="2400" dirty="0" smtClean="0">
                <a:solidFill>
                  <a:prstClr val="black"/>
                </a:solidFill>
                <a:latin typeface="Calibri"/>
              </a:rPr>
              <a:t> de </a:t>
            </a:r>
            <a:r>
              <a:rPr lang="en-US" sz="2400" dirty="0" err="1" smtClean="0">
                <a:solidFill>
                  <a:prstClr val="black"/>
                </a:solidFill>
                <a:latin typeface="Calibri"/>
              </a:rPr>
              <a:t>Jaca</a:t>
            </a:r>
            <a:r>
              <a:rPr lang="en-US" sz="2400" dirty="0" smtClean="0">
                <a:solidFill>
                  <a:prstClr val="black"/>
                </a:solidFill>
                <a:latin typeface="Calibri"/>
              </a:rPr>
              <a:t>, </a:t>
            </a:r>
            <a:r>
              <a:rPr lang="en-US" sz="2400" dirty="0" err="1" smtClean="0">
                <a:solidFill>
                  <a:prstClr val="black"/>
                </a:solidFill>
                <a:latin typeface="Calibri"/>
              </a:rPr>
              <a:t>crecida</a:t>
            </a:r>
            <a:r>
              <a:rPr lang="en-US" sz="2400" dirty="0" smtClean="0">
                <a:solidFill>
                  <a:prstClr val="black"/>
                </a:solidFill>
                <a:latin typeface="Calibri"/>
              </a:rPr>
              <a:t> de </a:t>
            </a:r>
            <a:r>
              <a:rPr lang="en-US" sz="2400" dirty="0" err="1" smtClean="0">
                <a:solidFill>
                  <a:prstClr val="black"/>
                </a:solidFill>
                <a:latin typeface="Calibri"/>
              </a:rPr>
              <a:t>octubre</a:t>
            </a:r>
            <a:r>
              <a:rPr lang="en-US" sz="2400" dirty="0" smtClean="0">
                <a:solidFill>
                  <a:prstClr val="black"/>
                </a:solidFill>
                <a:latin typeface="Calibri"/>
              </a:rPr>
              <a:t> de 2012</a:t>
            </a:r>
            <a:endParaRPr lang="en-US" sz="2400" dirty="0">
              <a:solidFill>
                <a:prstClr val="black"/>
              </a:solidFill>
              <a:latin typeface="Calibri"/>
            </a:endParaRPr>
          </a:p>
        </p:txBody>
      </p:sp>
      <p:sp>
        <p:nvSpPr>
          <p:cNvPr id="5" name="TextBox 4"/>
          <p:cNvSpPr txBox="1"/>
          <p:nvPr/>
        </p:nvSpPr>
        <p:spPr>
          <a:xfrm>
            <a:off x="1652555" y="4982456"/>
            <a:ext cx="5801388" cy="584776"/>
          </a:xfrm>
          <a:prstGeom prst="rect">
            <a:avLst/>
          </a:prstGeom>
          <a:solidFill>
            <a:srgbClr val="FF0000"/>
          </a:solidFill>
          <a:ln>
            <a:solidFill>
              <a:srgbClr val="FF0000"/>
            </a:solidFill>
          </a:ln>
        </p:spPr>
        <p:txBody>
          <a:bodyPr wrap="none" rtlCol="0">
            <a:spAutoFit/>
          </a:bodyPr>
          <a:lstStyle/>
          <a:p>
            <a:r>
              <a:rPr lang="en-US" sz="3200" dirty="0" smtClean="0">
                <a:solidFill>
                  <a:prstClr val="white"/>
                </a:solidFill>
                <a:latin typeface="Calibri"/>
              </a:rPr>
              <a:t>1) Se </a:t>
            </a:r>
            <a:r>
              <a:rPr lang="en-US" sz="3200" dirty="0" err="1" smtClean="0">
                <a:solidFill>
                  <a:prstClr val="white"/>
                </a:solidFill>
                <a:latin typeface="Calibri"/>
              </a:rPr>
              <a:t>construye</a:t>
            </a:r>
            <a:r>
              <a:rPr lang="en-US" sz="3200" dirty="0" smtClean="0">
                <a:solidFill>
                  <a:prstClr val="white"/>
                </a:solidFill>
                <a:latin typeface="Calibri"/>
              </a:rPr>
              <a:t> </a:t>
            </a:r>
            <a:r>
              <a:rPr lang="en-US" sz="3200" dirty="0" err="1" smtClean="0">
                <a:solidFill>
                  <a:prstClr val="white"/>
                </a:solidFill>
                <a:latin typeface="Calibri"/>
              </a:rPr>
              <a:t>donde</a:t>
            </a:r>
            <a:r>
              <a:rPr lang="en-US" sz="3200" dirty="0" smtClean="0">
                <a:solidFill>
                  <a:prstClr val="white"/>
                </a:solidFill>
                <a:latin typeface="Calibri"/>
              </a:rPr>
              <a:t> no se </a:t>
            </a:r>
            <a:r>
              <a:rPr lang="en-US" sz="3200" dirty="0" err="1" smtClean="0">
                <a:solidFill>
                  <a:prstClr val="white"/>
                </a:solidFill>
                <a:latin typeface="Calibri"/>
              </a:rPr>
              <a:t>debe</a:t>
            </a:r>
            <a:endParaRPr lang="en-US" sz="3200" dirty="0">
              <a:solidFill>
                <a:prstClr val="white"/>
              </a:solidFill>
              <a:latin typeface="Calibri"/>
            </a:endParaRPr>
          </a:p>
        </p:txBody>
      </p:sp>
    </p:spTree>
    <p:extLst>
      <p:ext uri="{BB962C8B-B14F-4D97-AF65-F5344CB8AC3E}">
        <p14:creationId xmlns:p14="http://schemas.microsoft.com/office/powerpoint/2010/main" val="741815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93" y="986987"/>
            <a:ext cx="9144000" cy="369332"/>
          </a:xfrm>
          <a:prstGeom prst="rect">
            <a:avLst/>
          </a:prstGeom>
          <a:noFill/>
        </p:spPr>
        <p:txBody>
          <a:bodyPr wrap="square" rtlCol="0">
            <a:spAutoFit/>
          </a:bodyPr>
          <a:lstStyle/>
          <a:p>
            <a:pPr algn="ctr"/>
            <a:r>
              <a:rPr lang="en-US" dirty="0" err="1" smtClean="0">
                <a:solidFill>
                  <a:prstClr val="black"/>
                </a:solidFill>
                <a:latin typeface="Calibri"/>
              </a:rPr>
              <a:t>Es</a:t>
            </a:r>
            <a:r>
              <a:rPr lang="en-US" dirty="0" smtClean="0">
                <a:solidFill>
                  <a:prstClr val="black"/>
                </a:solidFill>
                <a:latin typeface="Calibri"/>
              </a:rPr>
              <a:t> un </a:t>
            </a:r>
            <a:r>
              <a:rPr lang="en-US" dirty="0" err="1" smtClean="0">
                <a:solidFill>
                  <a:prstClr val="black"/>
                </a:solidFill>
                <a:latin typeface="Calibri"/>
              </a:rPr>
              <a:t>riesgo</a:t>
            </a:r>
            <a:r>
              <a:rPr lang="en-US" dirty="0" smtClean="0">
                <a:solidFill>
                  <a:prstClr val="black"/>
                </a:solidFill>
                <a:latin typeface="Calibri"/>
              </a:rPr>
              <a:t> </a:t>
            </a:r>
            <a:r>
              <a:rPr lang="en-US" dirty="0" err="1" smtClean="0">
                <a:solidFill>
                  <a:prstClr val="black"/>
                </a:solidFill>
                <a:latin typeface="Calibri"/>
              </a:rPr>
              <a:t>perfectamente</a:t>
            </a:r>
            <a:r>
              <a:rPr lang="en-US" dirty="0" smtClean="0">
                <a:solidFill>
                  <a:prstClr val="black"/>
                </a:solidFill>
                <a:latin typeface="Calibri"/>
              </a:rPr>
              <a:t> </a:t>
            </a:r>
            <a:r>
              <a:rPr lang="en-US" dirty="0" err="1" smtClean="0">
                <a:solidFill>
                  <a:prstClr val="black"/>
                </a:solidFill>
                <a:latin typeface="Calibri"/>
              </a:rPr>
              <a:t>localizado</a:t>
            </a:r>
            <a:r>
              <a:rPr lang="en-US" dirty="0" smtClean="0">
                <a:solidFill>
                  <a:prstClr val="black"/>
                </a:solidFill>
                <a:latin typeface="Calibri"/>
              </a:rPr>
              <a:t> y </a:t>
            </a:r>
            <a:r>
              <a:rPr lang="en-US" dirty="0" err="1" smtClean="0">
                <a:solidFill>
                  <a:prstClr val="black"/>
                </a:solidFill>
                <a:latin typeface="Calibri"/>
              </a:rPr>
              <a:t>cartografiado</a:t>
            </a:r>
            <a:r>
              <a:rPr lang="en-US" dirty="0" smtClean="0">
                <a:solidFill>
                  <a:prstClr val="black"/>
                </a:solidFill>
                <a:latin typeface="Calibri"/>
              </a:rPr>
              <a:t>, </a:t>
            </a:r>
            <a:r>
              <a:rPr lang="en-US" dirty="0" err="1" smtClean="0">
                <a:solidFill>
                  <a:prstClr val="black"/>
                </a:solidFill>
                <a:latin typeface="Calibri"/>
              </a:rPr>
              <a:t>pero</a:t>
            </a:r>
            <a:r>
              <a:rPr lang="en-US" dirty="0" smtClean="0">
                <a:solidFill>
                  <a:prstClr val="black"/>
                </a:solidFill>
                <a:latin typeface="Calibri"/>
              </a:rPr>
              <a:t> no hay </a:t>
            </a:r>
            <a:r>
              <a:rPr lang="en-US" dirty="0" err="1" smtClean="0">
                <a:solidFill>
                  <a:prstClr val="black"/>
                </a:solidFill>
                <a:latin typeface="Calibri"/>
              </a:rPr>
              <a:t>ordenación</a:t>
            </a:r>
            <a:r>
              <a:rPr lang="en-US" dirty="0" smtClean="0">
                <a:solidFill>
                  <a:prstClr val="black"/>
                </a:solidFill>
                <a:latin typeface="Calibri"/>
              </a:rPr>
              <a:t> del </a:t>
            </a:r>
            <a:r>
              <a:rPr lang="en-US" dirty="0" err="1" smtClean="0">
                <a:solidFill>
                  <a:prstClr val="black"/>
                </a:solidFill>
                <a:latin typeface="Calibri"/>
              </a:rPr>
              <a:t>territorio</a:t>
            </a:r>
            <a:endParaRPr lang="en-US" dirty="0">
              <a:solidFill>
                <a:prstClr val="black"/>
              </a:solidFill>
              <a:latin typeface="Calibri"/>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393" y="1356319"/>
            <a:ext cx="9150394" cy="5303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149136" y="227956"/>
            <a:ext cx="4865835" cy="584776"/>
          </a:xfrm>
          <a:prstGeom prst="rect">
            <a:avLst/>
          </a:prstGeom>
          <a:solidFill>
            <a:srgbClr val="FF0000"/>
          </a:solidFill>
          <a:ln>
            <a:solidFill>
              <a:srgbClr val="FF0000"/>
            </a:solidFill>
          </a:ln>
        </p:spPr>
        <p:txBody>
          <a:bodyPr wrap="none" rtlCol="0">
            <a:spAutoFit/>
          </a:bodyPr>
          <a:lstStyle/>
          <a:p>
            <a:r>
              <a:rPr lang="en-US" sz="3200" dirty="0" smtClean="0">
                <a:solidFill>
                  <a:prstClr val="white"/>
                </a:solidFill>
                <a:latin typeface="Calibri"/>
              </a:rPr>
              <a:t>2) Los </a:t>
            </a:r>
            <a:r>
              <a:rPr lang="en-US" sz="3200" dirty="0" err="1" smtClean="0">
                <a:solidFill>
                  <a:prstClr val="white"/>
                </a:solidFill>
                <a:latin typeface="Calibri"/>
              </a:rPr>
              <a:t>mapas</a:t>
            </a:r>
            <a:r>
              <a:rPr lang="en-US" sz="3200" dirty="0" smtClean="0">
                <a:solidFill>
                  <a:prstClr val="white"/>
                </a:solidFill>
                <a:latin typeface="Calibri"/>
              </a:rPr>
              <a:t> lo </a:t>
            </a:r>
            <a:r>
              <a:rPr lang="en-US" sz="3200" dirty="0" err="1" smtClean="0">
                <a:solidFill>
                  <a:prstClr val="white"/>
                </a:solidFill>
                <a:latin typeface="Calibri"/>
              </a:rPr>
              <a:t>demuestran</a:t>
            </a:r>
            <a:endParaRPr lang="en-US" sz="3200" dirty="0">
              <a:solidFill>
                <a:prstClr val="white"/>
              </a:solidFill>
              <a:latin typeface="Calibri"/>
            </a:endParaRPr>
          </a:p>
        </p:txBody>
      </p:sp>
    </p:spTree>
    <p:extLst>
      <p:ext uri="{BB962C8B-B14F-4D97-AF65-F5344CB8AC3E}">
        <p14:creationId xmlns:p14="http://schemas.microsoft.com/office/powerpoint/2010/main" val="797276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48" y="13357"/>
            <a:ext cx="9113841" cy="6079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31453" y="6091861"/>
            <a:ext cx="4963491" cy="369332"/>
          </a:xfrm>
          <a:prstGeom prst="rect">
            <a:avLst/>
          </a:prstGeom>
        </p:spPr>
        <p:txBody>
          <a:bodyPr wrap="square">
            <a:spAutoFit/>
          </a:bodyPr>
          <a:lstStyle/>
          <a:p>
            <a:r>
              <a:rPr lang="es-ES" dirty="0" smtClean="0">
                <a:solidFill>
                  <a:prstClr val="black"/>
                </a:solidFill>
                <a:latin typeface="Calibri"/>
              </a:rPr>
              <a:t>Primera fase. Foto del 15 de noviembre de 2012.</a:t>
            </a:r>
            <a:endParaRPr lang="es-ES" dirty="0">
              <a:solidFill>
                <a:prstClr val="black"/>
              </a:solidFill>
              <a:latin typeface="Calibri"/>
            </a:endParaRPr>
          </a:p>
        </p:txBody>
      </p:sp>
      <p:sp>
        <p:nvSpPr>
          <p:cNvPr id="4" name="TextBox 3"/>
          <p:cNvSpPr txBox="1"/>
          <p:nvPr/>
        </p:nvSpPr>
        <p:spPr>
          <a:xfrm>
            <a:off x="365638" y="260521"/>
            <a:ext cx="8486418" cy="584776"/>
          </a:xfrm>
          <a:prstGeom prst="rect">
            <a:avLst/>
          </a:prstGeom>
          <a:solidFill>
            <a:srgbClr val="FF0000"/>
          </a:solidFill>
          <a:ln>
            <a:solidFill>
              <a:srgbClr val="FF0000"/>
            </a:solidFill>
          </a:ln>
        </p:spPr>
        <p:txBody>
          <a:bodyPr wrap="none" rtlCol="0">
            <a:spAutoFit/>
          </a:bodyPr>
          <a:lstStyle/>
          <a:p>
            <a:r>
              <a:rPr lang="en-US" sz="3200" dirty="0" smtClean="0">
                <a:solidFill>
                  <a:prstClr val="white"/>
                </a:solidFill>
                <a:latin typeface="Calibri"/>
              </a:rPr>
              <a:t>3) </a:t>
            </a:r>
            <a:r>
              <a:rPr lang="en-US" sz="3200" dirty="0" err="1" smtClean="0">
                <a:solidFill>
                  <a:prstClr val="white"/>
                </a:solidFill>
                <a:latin typeface="Calibri"/>
              </a:rPr>
              <a:t>Chapuzas</a:t>
            </a:r>
            <a:r>
              <a:rPr lang="en-US" sz="3200" dirty="0" smtClean="0">
                <a:solidFill>
                  <a:prstClr val="white"/>
                </a:solidFill>
                <a:latin typeface="Calibri"/>
              </a:rPr>
              <a:t> post </a:t>
            </a:r>
            <a:r>
              <a:rPr lang="en-US" sz="3200" dirty="0" err="1" smtClean="0">
                <a:solidFill>
                  <a:prstClr val="white"/>
                </a:solidFill>
                <a:latin typeface="Calibri"/>
              </a:rPr>
              <a:t>crecida</a:t>
            </a:r>
            <a:r>
              <a:rPr lang="en-US" sz="3200" dirty="0" smtClean="0">
                <a:solidFill>
                  <a:prstClr val="white"/>
                </a:solidFill>
                <a:latin typeface="Calibri"/>
              </a:rPr>
              <a:t> (“</a:t>
            </a:r>
            <a:r>
              <a:rPr lang="en-US" sz="3200" dirty="0" err="1" smtClean="0">
                <a:solidFill>
                  <a:prstClr val="white"/>
                </a:solidFill>
                <a:latin typeface="Calibri"/>
              </a:rPr>
              <a:t>obras</a:t>
            </a:r>
            <a:r>
              <a:rPr lang="en-US" sz="3200" dirty="0" smtClean="0">
                <a:solidFill>
                  <a:prstClr val="white"/>
                </a:solidFill>
                <a:latin typeface="Calibri"/>
              </a:rPr>
              <a:t> de </a:t>
            </a:r>
            <a:r>
              <a:rPr lang="en-US" sz="3200" dirty="0" err="1" smtClean="0">
                <a:solidFill>
                  <a:prstClr val="white"/>
                </a:solidFill>
                <a:latin typeface="Calibri"/>
              </a:rPr>
              <a:t>emergencia</a:t>
            </a:r>
            <a:r>
              <a:rPr lang="en-US" sz="3200" dirty="0" smtClean="0">
                <a:solidFill>
                  <a:prstClr val="white"/>
                </a:solidFill>
                <a:latin typeface="Calibri"/>
              </a:rPr>
              <a:t>”)</a:t>
            </a:r>
            <a:endParaRPr lang="en-US" sz="3200" dirty="0">
              <a:solidFill>
                <a:prstClr val="white"/>
              </a:solidFill>
              <a:latin typeface="Calibri"/>
            </a:endParaRPr>
          </a:p>
        </p:txBody>
      </p:sp>
    </p:spTree>
    <p:extLst>
      <p:ext uri="{BB962C8B-B14F-4D97-AF65-F5344CB8AC3E}">
        <p14:creationId xmlns:p14="http://schemas.microsoft.com/office/powerpoint/2010/main" val="30916128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2729765"/>
            <a:ext cx="7020272" cy="369332"/>
          </a:xfrm>
          <a:prstGeom prst="rect">
            <a:avLst/>
          </a:prstGeom>
        </p:spPr>
        <p:txBody>
          <a:bodyPr wrap="square">
            <a:spAutoFit/>
          </a:bodyPr>
          <a:lstStyle/>
          <a:p>
            <a:r>
              <a:rPr lang="es-ES" dirty="0" smtClean="0">
                <a:solidFill>
                  <a:prstClr val="black"/>
                </a:solidFill>
                <a:latin typeface="Calibri"/>
              </a:rPr>
              <a:t>Segunda fase. Foto de José Luis Benito 13 de marzo de 2013.</a:t>
            </a:r>
            <a:endParaRPr lang="es-ES" dirty="0">
              <a:solidFill>
                <a:prstClr val="black"/>
              </a:solidFill>
              <a:latin typeface="Calibri"/>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34"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descr="D:\Pictures\CRECIDAS\CRECIDAS OCTUBRE 2012\Castiello y Villanúa mayo 2013\IMG_190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84984"/>
            <a:ext cx="4572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Pictures\CRECIDAS\CRECIDAS OCTUBRE 2012\Castiello y Villanúa mayo 2013\IMG_190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6081" y="3284984"/>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0" y="6332984"/>
            <a:ext cx="9144000" cy="369332"/>
          </a:xfrm>
          <a:prstGeom prst="rect">
            <a:avLst/>
          </a:prstGeom>
        </p:spPr>
        <p:txBody>
          <a:bodyPr wrap="square">
            <a:spAutoFit/>
          </a:bodyPr>
          <a:lstStyle/>
          <a:p>
            <a:pPr algn="ctr"/>
            <a:r>
              <a:rPr lang="es-ES" dirty="0" smtClean="0">
                <a:solidFill>
                  <a:prstClr val="black"/>
                </a:solidFill>
                <a:latin typeface="Calibri"/>
              </a:rPr>
              <a:t>Fotos del 3 de mayo de 2013.</a:t>
            </a:r>
            <a:endParaRPr lang="es-ES" dirty="0">
              <a:solidFill>
                <a:prstClr val="black"/>
              </a:solidFill>
              <a:latin typeface="Calibri"/>
            </a:endParaRPr>
          </a:p>
        </p:txBody>
      </p:sp>
      <p:sp>
        <p:nvSpPr>
          <p:cNvPr id="8" name="TextBox 7"/>
          <p:cNvSpPr txBox="1"/>
          <p:nvPr/>
        </p:nvSpPr>
        <p:spPr>
          <a:xfrm>
            <a:off x="1138798" y="3107239"/>
            <a:ext cx="6580648" cy="584776"/>
          </a:xfrm>
          <a:prstGeom prst="rect">
            <a:avLst/>
          </a:prstGeom>
          <a:solidFill>
            <a:srgbClr val="FF0000"/>
          </a:solidFill>
          <a:ln>
            <a:solidFill>
              <a:srgbClr val="FF0000"/>
            </a:solidFill>
          </a:ln>
        </p:spPr>
        <p:txBody>
          <a:bodyPr wrap="none" rtlCol="0">
            <a:spAutoFit/>
          </a:bodyPr>
          <a:lstStyle/>
          <a:p>
            <a:r>
              <a:rPr lang="en-US" sz="3200" dirty="0" smtClean="0">
                <a:solidFill>
                  <a:prstClr val="white"/>
                </a:solidFill>
                <a:latin typeface="Calibri"/>
              </a:rPr>
              <a:t>4) </a:t>
            </a:r>
            <a:r>
              <a:rPr lang="en-US" sz="3200" dirty="0" err="1" smtClean="0">
                <a:solidFill>
                  <a:prstClr val="white"/>
                </a:solidFill>
                <a:latin typeface="Calibri"/>
              </a:rPr>
              <a:t>Chapuzas</a:t>
            </a:r>
            <a:r>
              <a:rPr lang="en-US" sz="3200" dirty="0" smtClean="0">
                <a:solidFill>
                  <a:prstClr val="white"/>
                </a:solidFill>
                <a:latin typeface="Calibri"/>
              </a:rPr>
              <a:t> post </a:t>
            </a:r>
            <a:r>
              <a:rPr lang="en-US" sz="3200" dirty="0" err="1" smtClean="0">
                <a:solidFill>
                  <a:prstClr val="white"/>
                </a:solidFill>
                <a:latin typeface="Calibri"/>
              </a:rPr>
              <a:t>crecida</a:t>
            </a:r>
            <a:r>
              <a:rPr lang="en-US" sz="3200" dirty="0" smtClean="0">
                <a:solidFill>
                  <a:prstClr val="white"/>
                </a:solidFill>
                <a:latin typeface="Calibri"/>
              </a:rPr>
              <a:t> </a:t>
            </a:r>
            <a:r>
              <a:rPr lang="en-US" sz="3200" dirty="0" err="1" smtClean="0">
                <a:solidFill>
                  <a:prstClr val="white"/>
                </a:solidFill>
                <a:latin typeface="Calibri"/>
              </a:rPr>
              <a:t>segunda</a:t>
            </a:r>
            <a:r>
              <a:rPr lang="en-US" sz="3200" dirty="0" smtClean="0">
                <a:solidFill>
                  <a:prstClr val="white"/>
                </a:solidFill>
                <a:latin typeface="Calibri"/>
              </a:rPr>
              <a:t> </a:t>
            </a:r>
            <a:r>
              <a:rPr lang="en-US" sz="3200" dirty="0" err="1" smtClean="0">
                <a:solidFill>
                  <a:prstClr val="white"/>
                </a:solidFill>
                <a:latin typeface="Calibri"/>
              </a:rPr>
              <a:t>fase</a:t>
            </a:r>
            <a:endParaRPr lang="en-US" sz="3200" dirty="0">
              <a:solidFill>
                <a:prstClr val="white"/>
              </a:solidFill>
              <a:latin typeface="Calibri"/>
            </a:endParaRPr>
          </a:p>
        </p:txBody>
      </p:sp>
    </p:spTree>
    <p:extLst>
      <p:ext uri="{BB962C8B-B14F-4D97-AF65-F5344CB8AC3E}">
        <p14:creationId xmlns:p14="http://schemas.microsoft.com/office/powerpoint/2010/main" val="36954101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5800" y="3468132"/>
            <a:ext cx="4648200" cy="3098800"/>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95511"/>
            <a:ext cx="4457131" cy="2971421"/>
          </a:xfrm>
          <a:prstGeom prst="rect">
            <a:avLst/>
          </a:prstGeom>
        </p:spPr>
      </p:pic>
      <p:sp>
        <p:nvSpPr>
          <p:cNvPr id="4" name="TextBox 3"/>
          <p:cNvSpPr txBox="1"/>
          <p:nvPr/>
        </p:nvSpPr>
        <p:spPr>
          <a:xfrm>
            <a:off x="3502848" y="6497514"/>
            <a:ext cx="1985903" cy="369332"/>
          </a:xfrm>
          <a:prstGeom prst="rect">
            <a:avLst/>
          </a:prstGeom>
          <a:noFill/>
        </p:spPr>
        <p:txBody>
          <a:bodyPr wrap="none" rtlCol="0">
            <a:spAutoFit/>
          </a:bodyPr>
          <a:lstStyle/>
          <a:p>
            <a:r>
              <a:rPr lang="en-US" dirty="0" smtClean="0">
                <a:solidFill>
                  <a:prstClr val="black"/>
                </a:solidFill>
                <a:latin typeface="Calibri"/>
              </a:rPr>
              <a:t>10 de </a:t>
            </a:r>
            <a:r>
              <a:rPr lang="en-US" dirty="0" err="1" smtClean="0">
                <a:solidFill>
                  <a:prstClr val="black"/>
                </a:solidFill>
                <a:latin typeface="Calibri"/>
              </a:rPr>
              <a:t>abril</a:t>
            </a:r>
            <a:r>
              <a:rPr lang="en-US" dirty="0" smtClean="0">
                <a:solidFill>
                  <a:prstClr val="black"/>
                </a:solidFill>
                <a:latin typeface="Calibri"/>
              </a:rPr>
              <a:t> de 2015</a:t>
            </a:r>
            <a:endParaRPr lang="en-US" dirty="0">
              <a:solidFill>
                <a:prstClr val="black"/>
              </a:solidFill>
              <a:latin typeface="Calibri"/>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196" y="370417"/>
            <a:ext cx="3581399" cy="2686049"/>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95800" y="225399"/>
            <a:ext cx="4343399" cy="2895599"/>
          </a:xfrm>
          <a:prstGeom prst="rect">
            <a:avLst/>
          </a:prstGeom>
        </p:spPr>
      </p:pic>
      <p:sp>
        <p:nvSpPr>
          <p:cNvPr id="7" name="Down Arrow 6"/>
          <p:cNvSpPr/>
          <p:nvPr/>
        </p:nvSpPr>
        <p:spPr>
          <a:xfrm>
            <a:off x="1845733" y="3056466"/>
            <a:ext cx="499534" cy="5390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Down Arrow 7"/>
          <p:cNvSpPr/>
          <p:nvPr/>
        </p:nvSpPr>
        <p:spPr>
          <a:xfrm>
            <a:off x="6739467" y="3120998"/>
            <a:ext cx="499534" cy="5390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Box 8"/>
          <p:cNvSpPr txBox="1"/>
          <p:nvPr/>
        </p:nvSpPr>
        <p:spPr>
          <a:xfrm>
            <a:off x="0" y="0"/>
            <a:ext cx="5290631" cy="584776"/>
          </a:xfrm>
          <a:prstGeom prst="rect">
            <a:avLst/>
          </a:prstGeom>
          <a:solidFill>
            <a:srgbClr val="FF0000"/>
          </a:solidFill>
          <a:ln>
            <a:solidFill>
              <a:srgbClr val="FF0000"/>
            </a:solidFill>
          </a:ln>
        </p:spPr>
        <p:txBody>
          <a:bodyPr wrap="none" rtlCol="0">
            <a:spAutoFit/>
          </a:bodyPr>
          <a:lstStyle/>
          <a:p>
            <a:r>
              <a:rPr lang="en-US" sz="3200" dirty="0" smtClean="0">
                <a:solidFill>
                  <a:prstClr val="white"/>
                </a:solidFill>
                <a:latin typeface="Calibri"/>
              </a:rPr>
              <a:t>5) ¡¡¡ Y se </a:t>
            </a:r>
            <a:r>
              <a:rPr lang="en-US" sz="3200" dirty="0" err="1" smtClean="0">
                <a:solidFill>
                  <a:prstClr val="white"/>
                </a:solidFill>
                <a:latin typeface="Calibri"/>
              </a:rPr>
              <a:t>sigue</a:t>
            </a:r>
            <a:r>
              <a:rPr lang="en-US" sz="3200" dirty="0" smtClean="0">
                <a:solidFill>
                  <a:prstClr val="white"/>
                </a:solidFill>
                <a:latin typeface="Calibri"/>
              </a:rPr>
              <a:t> </a:t>
            </a:r>
            <a:r>
              <a:rPr lang="en-US" sz="3200" dirty="0" err="1" smtClean="0">
                <a:solidFill>
                  <a:prstClr val="white"/>
                </a:solidFill>
                <a:latin typeface="Calibri"/>
              </a:rPr>
              <a:t>viviendo</a:t>
            </a:r>
            <a:r>
              <a:rPr lang="en-US" sz="3200" dirty="0" smtClean="0">
                <a:solidFill>
                  <a:prstClr val="white"/>
                </a:solidFill>
                <a:latin typeface="Calibri"/>
              </a:rPr>
              <a:t> </a:t>
            </a:r>
            <a:r>
              <a:rPr lang="en-US" sz="3200" dirty="0" err="1" smtClean="0">
                <a:solidFill>
                  <a:prstClr val="white"/>
                </a:solidFill>
                <a:latin typeface="Calibri"/>
              </a:rPr>
              <a:t>allí</a:t>
            </a:r>
            <a:r>
              <a:rPr lang="en-US" sz="3200" dirty="0" smtClean="0">
                <a:solidFill>
                  <a:prstClr val="white"/>
                </a:solidFill>
                <a:latin typeface="Calibri"/>
              </a:rPr>
              <a:t> !!!</a:t>
            </a:r>
            <a:endParaRPr lang="en-US" sz="3200" dirty="0">
              <a:solidFill>
                <a:prstClr val="white"/>
              </a:solidFill>
              <a:latin typeface="Calibri"/>
            </a:endParaRPr>
          </a:p>
        </p:txBody>
      </p:sp>
    </p:spTree>
    <p:extLst>
      <p:ext uri="{BB962C8B-B14F-4D97-AF65-F5344CB8AC3E}">
        <p14:creationId xmlns:p14="http://schemas.microsoft.com/office/powerpoint/2010/main" val="3944929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 y="0"/>
            <a:ext cx="9144003" cy="6858000"/>
          </a:xfrm>
          <a:prstGeom prst="rect">
            <a:avLst/>
          </a:prstGeom>
        </p:spPr>
      </p:pic>
      <p:sp>
        <p:nvSpPr>
          <p:cNvPr id="3" name="TextBox 2"/>
          <p:cNvSpPr txBox="1"/>
          <p:nvPr/>
        </p:nvSpPr>
        <p:spPr>
          <a:xfrm>
            <a:off x="4859868" y="186267"/>
            <a:ext cx="4226314" cy="646331"/>
          </a:xfrm>
          <a:prstGeom prst="rect">
            <a:avLst/>
          </a:prstGeom>
          <a:noFill/>
        </p:spPr>
        <p:txBody>
          <a:bodyPr wrap="square" rtlCol="0">
            <a:spAutoFit/>
          </a:bodyPr>
          <a:lstStyle/>
          <a:p>
            <a:r>
              <a:rPr lang="es-ES_tradnl" dirty="0" smtClean="0"/>
              <a:t>Rotura en la autopista autonómica ARA-A1 (Zaragoza) en marzo de 2015</a:t>
            </a:r>
            <a:endParaRPr lang="es-ES_tradnl"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3881967" cy="1770626"/>
          </a:xfrm>
          <a:prstGeom prst="rect">
            <a:avLst/>
          </a:prstGeom>
        </p:spPr>
      </p:pic>
      <p:pic>
        <p:nvPicPr>
          <p:cNvPr id="4" name="Picture 3" descr="Captura de pantalla 2015-09-27 a las 17.06.3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169462"/>
            <a:ext cx="2931722" cy="2688538"/>
          </a:xfrm>
          <a:prstGeom prst="rect">
            <a:avLst/>
          </a:prstGeom>
        </p:spPr>
      </p:pic>
    </p:spTree>
    <p:extLst>
      <p:ext uri="{BB962C8B-B14F-4D97-AF65-F5344CB8AC3E}">
        <p14:creationId xmlns:p14="http://schemas.microsoft.com/office/powerpoint/2010/main" val="29524274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TextBox 2"/>
          <p:cNvSpPr txBox="1"/>
          <p:nvPr/>
        </p:nvSpPr>
        <p:spPr>
          <a:xfrm>
            <a:off x="-1" y="6508"/>
            <a:ext cx="9144001" cy="646331"/>
          </a:xfrm>
          <a:prstGeom prst="rect">
            <a:avLst/>
          </a:prstGeom>
          <a:noFill/>
        </p:spPr>
        <p:txBody>
          <a:bodyPr wrap="square" rtlCol="0">
            <a:spAutoFit/>
          </a:bodyPr>
          <a:lstStyle/>
          <a:p>
            <a:r>
              <a:rPr lang="en-US" dirty="0" smtClean="0">
                <a:solidFill>
                  <a:srgbClr val="000000"/>
                </a:solidFill>
                <a:latin typeface="Arial"/>
              </a:rPr>
              <a:t>El actual </a:t>
            </a:r>
            <a:r>
              <a:rPr lang="en-US" dirty="0" err="1" smtClean="0">
                <a:solidFill>
                  <a:srgbClr val="000000"/>
                </a:solidFill>
                <a:latin typeface="Arial"/>
              </a:rPr>
              <a:t>sistema</a:t>
            </a:r>
            <a:r>
              <a:rPr lang="en-US" dirty="0" smtClean="0">
                <a:solidFill>
                  <a:srgbClr val="000000"/>
                </a:solidFill>
                <a:latin typeface="Arial"/>
              </a:rPr>
              <a:t> de </a:t>
            </a:r>
            <a:r>
              <a:rPr lang="en-US" dirty="0" err="1" smtClean="0">
                <a:solidFill>
                  <a:srgbClr val="000000"/>
                </a:solidFill>
                <a:latin typeface="Arial"/>
              </a:rPr>
              <a:t>defensa</a:t>
            </a:r>
            <a:r>
              <a:rPr lang="en-US" dirty="0" smtClean="0">
                <a:solidFill>
                  <a:srgbClr val="000000"/>
                </a:solidFill>
                <a:latin typeface="Arial"/>
              </a:rPr>
              <a:t> </a:t>
            </a:r>
            <a:r>
              <a:rPr lang="en-US" dirty="0" err="1" smtClean="0">
                <a:solidFill>
                  <a:srgbClr val="000000"/>
                </a:solidFill>
                <a:latin typeface="Arial"/>
              </a:rPr>
              <a:t>es</a:t>
            </a:r>
            <a:r>
              <a:rPr lang="en-US" dirty="0" smtClean="0">
                <a:solidFill>
                  <a:srgbClr val="000000"/>
                </a:solidFill>
                <a:latin typeface="Arial"/>
              </a:rPr>
              <a:t> </a:t>
            </a:r>
            <a:r>
              <a:rPr lang="en-US" dirty="0" err="1" smtClean="0">
                <a:solidFill>
                  <a:srgbClr val="000000"/>
                </a:solidFill>
                <a:latin typeface="Arial"/>
              </a:rPr>
              <a:t>inefectivo</a:t>
            </a:r>
            <a:r>
              <a:rPr lang="en-US" dirty="0" smtClean="0">
                <a:solidFill>
                  <a:srgbClr val="000000"/>
                </a:solidFill>
                <a:latin typeface="Arial"/>
              </a:rPr>
              <a:t> y no </a:t>
            </a:r>
            <a:r>
              <a:rPr lang="en-US" dirty="0" err="1" smtClean="0">
                <a:solidFill>
                  <a:srgbClr val="000000"/>
                </a:solidFill>
                <a:latin typeface="Arial"/>
              </a:rPr>
              <a:t>cumple</a:t>
            </a:r>
            <a:r>
              <a:rPr lang="en-US" dirty="0" smtClean="0">
                <a:solidFill>
                  <a:srgbClr val="000000"/>
                </a:solidFill>
                <a:latin typeface="Arial"/>
              </a:rPr>
              <a:t> con los </a:t>
            </a:r>
            <a:r>
              <a:rPr lang="en-US" dirty="0" err="1" smtClean="0">
                <a:solidFill>
                  <a:srgbClr val="000000"/>
                </a:solidFill>
                <a:latin typeface="Arial"/>
              </a:rPr>
              <a:t>principios</a:t>
            </a:r>
            <a:r>
              <a:rPr lang="en-US" dirty="0" smtClean="0">
                <a:solidFill>
                  <a:srgbClr val="000000"/>
                </a:solidFill>
                <a:latin typeface="Arial"/>
              </a:rPr>
              <a:t> de </a:t>
            </a:r>
            <a:r>
              <a:rPr lang="en-US" dirty="0" err="1" smtClean="0">
                <a:solidFill>
                  <a:srgbClr val="000000"/>
                </a:solidFill>
                <a:latin typeface="Arial"/>
              </a:rPr>
              <a:t>gestión</a:t>
            </a:r>
            <a:r>
              <a:rPr lang="en-US" dirty="0" smtClean="0">
                <a:solidFill>
                  <a:srgbClr val="000000"/>
                </a:solidFill>
                <a:latin typeface="Arial"/>
              </a:rPr>
              <a:t> del </a:t>
            </a:r>
            <a:r>
              <a:rPr lang="en-US" dirty="0" err="1" smtClean="0">
                <a:solidFill>
                  <a:srgbClr val="000000"/>
                </a:solidFill>
                <a:latin typeface="Arial"/>
              </a:rPr>
              <a:t>riesgo</a:t>
            </a:r>
            <a:r>
              <a:rPr lang="en-US" dirty="0" smtClean="0">
                <a:solidFill>
                  <a:srgbClr val="000000"/>
                </a:solidFill>
                <a:latin typeface="Arial"/>
              </a:rPr>
              <a:t>. Las </a:t>
            </a:r>
            <a:r>
              <a:rPr lang="en-US" dirty="0" err="1" smtClean="0">
                <a:solidFill>
                  <a:srgbClr val="000000"/>
                </a:solidFill>
                <a:latin typeface="Arial"/>
              </a:rPr>
              <a:t>motas</a:t>
            </a:r>
            <a:r>
              <a:rPr lang="en-US" dirty="0" smtClean="0">
                <a:solidFill>
                  <a:srgbClr val="000000"/>
                </a:solidFill>
                <a:latin typeface="Arial"/>
              </a:rPr>
              <a:t> son un </a:t>
            </a:r>
            <a:r>
              <a:rPr lang="en-US" dirty="0" err="1" smtClean="0">
                <a:solidFill>
                  <a:srgbClr val="000000"/>
                </a:solidFill>
                <a:latin typeface="Arial"/>
              </a:rPr>
              <a:t>desastre</a:t>
            </a:r>
            <a:r>
              <a:rPr lang="en-US" dirty="0" smtClean="0">
                <a:solidFill>
                  <a:srgbClr val="000000"/>
                </a:solidFill>
                <a:latin typeface="Arial"/>
              </a:rPr>
              <a:t> y </a:t>
            </a:r>
            <a:r>
              <a:rPr lang="en-US" dirty="0" err="1" smtClean="0">
                <a:solidFill>
                  <a:srgbClr val="000000"/>
                </a:solidFill>
                <a:latin typeface="Arial"/>
              </a:rPr>
              <a:t>provocan</a:t>
            </a:r>
            <a:r>
              <a:rPr lang="en-US" dirty="0" smtClean="0">
                <a:solidFill>
                  <a:srgbClr val="000000"/>
                </a:solidFill>
                <a:latin typeface="Arial"/>
              </a:rPr>
              <a:t> </a:t>
            </a:r>
            <a:r>
              <a:rPr lang="en-US" dirty="0" err="1" smtClean="0">
                <a:solidFill>
                  <a:srgbClr val="000000"/>
                </a:solidFill>
                <a:latin typeface="Arial"/>
              </a:rPr>
              <a:t>muchos</a:t>
            </a:r>
            <a:r>
              <a:rPr lang="en-US" dirty="0" smtClean="0">
                <a:solidFill>
                  <a:srgbClr val="000000"/>
                </a:solidFill>
                <a:latin typeface="Arial"/>
              </a:rPr>
              <a:t> </a:t>
            </a:r>
            <a:r>
              <a:rPr lang="en-US" dirty="0" err="1" smtClean="0">
                <a:solidFill>
                  <a:srgbClr val="000000"/>
                </a:solidFill>
                <a:latin typeface="Arial"/>
              </a:rPr>
              <a:t>más</a:t>
            </a:r>
            <a:r>
              <a:rPr lang="en-US" dirty="0" smtClean="0">
                <a:solidFill>
                  <a:srgbClr val="000000"/>
                </a:solidFill>
                <a:latin typeface="Arial"/>
              </a:rPr>
              <a:t> </a:t>
            </a:r>
            <a:r>
              <a:rPr lang="en-US" dirty="0" err="1" smtClean="0">
                <a:solidFill>
                  <a:srgbClr val="000000"/>
                </a:solidFill>
                <a:latin typeface="Arial"/>
              </a:rPr>
              <a:t>daños</a:t>
            </a:r>
            <a:r>
              <a:rPr lang="en-US" dirty="0" smtClean="0">
                <a:solidFill>
                  <a:srgbClr val="000000"/>
                </a:solidFill>
                <a:latin typeface="Arial"/>
              </a:rPr>
              <a:t>.</a:t>
            </a:r>
            <a:endParaRPr lang="en-US" dirty="0">
              <a:solidFill>
                <a:srgbClr val="000000"/>
              </a:solidFill>
              <a:latin typeface="Arial"/>
            </a:endParaRPr>
          </a:p>
        </p:txBody>
      </p:sp>
    </p:spTree>
    <p:extLst>
      <p:ext uri="{BB962C8B-B14F-4D97-AF65-F5344CB8AC3E}">
        <p14:creationId xmlns:p14="http://schemas.microsoft.com/office/powerpoint/2010/main" val="34125907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ptura de pantalla 2015-10-07 a las 18.28.1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35210" y="2685519"/>
            <a:ext cx="6308790" cy="4172481"/>
          </a:xfrm>
          <a:prstGeom prst="rect">
            <a:avLst/>
          </a:prstGeom>
        </p:spPr>
      </p:pic>
      <p:pic>
        <p:nvPicPr>
          <p:cNvPr id="2" name="Picture 1" descr="Afecc_Sangüesa_recrecido_Yesa.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27259"/>
            <a:ext cx="3220039" cy="3530741"/>
          </a:xfrm>
          <a:prstGeom prst="rect">
            <a:avLst/>
          </a:prstGeom>
        </p:spPr>
      </p:pic>
      <p:pic>
        <p:nvPicPr>
          <p:cNvPr id="4" name="Picture 4" descr="pla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258927" cy="162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LOngarone antes y despu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627191"/>
            <a:ext cx="4437566" cy="170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aptura de pantalla 2015-10-07 a las 18.36.20.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5271" y="0"/>
            <a:ext cx="3706121" cy="2462419"/>
          </a:xfrm>
          <a:prstGeom prst="rect">
            <a:avLst/>
          </a:prstGeom>
        </p:spPr>
      </p:pic>
      <p:sp>
        <p:nvSpPr>
          <p:cNvPr id="7" name="TextBox 6"/>
          <p:cNvSpPr txBox="1"/>
          <p:nvPr/>
        </p:nvSpPr>
        <p:spPr>
          <a:xfrm>
            <a:off x="3157191" y="250439"/>
            <a:ext cx="2218080" cy="1200328"/>
          </a:xfrm>
          <a:prstGeom prst="rect">
            <a:avLst/>
          </a:prstGeom>
          <a:noFill/>
        </p:spPr>
        <p:txBody>
          <a:bodyPr wrap="square" rtlCol="0">
            <a:spAutoFit/>
          </a:bodyPr>
          <a:lstStyle/>
          <a:p>
            <a:r>
              <a:rPr lang="es-ES_tradnl" sz="2400" dirty="0" err="1" smtClean="0"/>
              <a:t>Vajont</a:t>
            </a:r>
            <a:r>
              <a:rPr lang="es-ES_tradnl" sz="2400" dirty="0" smtClean="0"/>
              <a:t> (1963)</a:t>
            </a:r>
          </a:p>
          <a:p>
            <a:endParaRPr lang="es-ES_tradnl" sz="2400" dirty="0"/>
          </a:p>
          <a:p>
            <a:pPr algn="r"/>
            <a:r>
              <a:rPr lang="es-ES_tradnl" sz="2400" dirty="0" err="1" smtClean="0"/>
              <a:t>Yesa</a:t>
            </a:r>
            <a:r>
              <a:rPr lang="es-ES_tradnl" sz="2400" dirty="0" smtClean="0"/>
              <a:t> (????)</a:t>
            </a:r>
            <a:endParaRPr lang="es-ES_tradnl" sz="2400" dirty="0"/>
          </a:p>
        </p:txBody>
      </p:sp>
      <p:sp>
        <p:nvSpPr>
          <p:cNvPr id="8" name="TextBox 7"/>
          <p:cNvSpPr txBox="1"/>
          <p:nvPr/>
        </p:nvSpPr>
        <p:spPr>
          <a:xfrm>
            <a:off x="8103155" y="4655231"/>
            <a:ext cx="1118661" cy="738664"/>
          </a:xfrm>
          <a:prstGeom prst="rect">
            <a:avLst/>
          </a:prstGeom>
          <a:noFill/>
        </p:spPr>
        <p:txBody>
          <a:bodyPr wrap="square" rtlCol="0">
            <a:spAutoFit/>
          </a:bodyPr>
          <a:lstStyle/>
          <a:p>
            <a:r>
              <a:rPr lang="es-ES_tradnl" sz="1400" dirty="0" smtClean="0"/>
              <a:t>Modelación: Carlos Revuelto</a:t>
            </a:r>
            <a:endParaRPr lang="es-ES_tradnl" sz="1400" dirty="0"/>
          </a:p>
        </p:txBody>
      </p:sp>
    </p:spTree>
    <p:extLst>
      <p:ext uri="{BB962C8B-B14F-4D97-AF65-F5344CB8AC3E}">
        <p14:creationId xmlns:p14="http://schemas.microsoft.com/office/powerpoint/2010/main" val="38111391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386" y="139896"/>
            <a:ext cx="8778239" cy="923330"/>
          </a:xfrm>
          <a:prstGeom prst="rect">
            <a:avLst/>
          </a:prstGeom>
          <a:solidFill>
            <a:schemeClr val="tx2">
              <a:lumMod val="20000"/>
              <a:lumOff val="80000"/>
            </a:schemeClr>
          </a:solidFill>
        </p:spPr>
        <p:txBody>
          <a:bodyPr wrap="square">
            <a:spAutoFit/>
          </a:bodyPr>
          <a:lstStyle/>
          <a:p>
            <a:r>
              <a:rPr lang="es-ES_tradnl" i="1" dirty="0"/>
              <a:t>L</a:t>
            </a:r>
            <a:r>
              <a:rPr lang="es-ES_tradnl" i="1" dirty="0" smtClean="0"/>
              <a:t>a </a:t>
            </a:r>
            <a:r>
              <a:rPr lang="es-ES_tradnl" i="1" dirty="0"/>
              <a:t>creciente presión sobre los cauces reduce el </a:t>
            </a:r>
            <a:r>
              <a:rPr lang="es-ES_tradnl" b="1" i="1" dirty="0"/>
              <a:t>espacio fluvial</a:t>
            </a:r>
            <a:r>
              <a:rPr lang="es-ES_tradnl" i="1" dirty="0"/>
              <a:t>, menoscabando la protección ambiental del dominio público hidráulico e incrementando los riesgos a </a:t>
            </a:r>
            <a:r>
              <a:rPr lang="es-ES_tradnl" i="1" dirty="0" smtClean="0"/>
              <a:t>inundaciones.</a:t>
            </a:r>
            <a:endParaRPr lang="es-ES" i="1" dirty="0"/>
          </a:p>
          <a:p>
            <a:pPr algn="r"/>
            <a:r>
              <a:rPr lang="es-ES_tradnl" dirty="0" smtClean="0"/>
              <a:t>Reglamento </a:t>
            </a:r>
            <a:r>
              <a:rPr lang="es-ES_tradnl" dirty="0"/>
              <a:t>del </a:t>
            </a:r>
            <a:r>
              <a:rPr lang="es-ES_tradnl" dirty="0" smtClean="0"/>
              <a:t>Dominio Público Hidráulico (RD 9</a:t>
            </a:r>
            <a:r>
              <a:rPr lang="es-ES_tradnl" dirty="0"/>
              <a:t>/</a:t>
            </a:r>
            <a:r>
              <a:rPr lang="es-ES_tradnl" dirty="0" smtClean="0"/>
              <a:t>2008)</a:t>
            </a:r>
            <a:endParaRPr lang="es-ES" dirty="0"/>
          </a:p>
        </p:txBody>
      </p:sp>
      <p:sp>
        <p:nvSpPr>
          <p:cNvPr id="4" name="Rectangle 3"/>
          <p:cNvSpPr/>
          <p:nvPr/>
        </p:nvSpPr>
        <p:spPr>
          <a:xfrm>
            <a:off x="163385" y="1220862"/>
            <a:ext cx="8778239" cy="1200329"/>
          </a:xfrm>
          <a:prstGeom prst="rect">
            <a:avLst/>
          </a:prstGeom>
          <a:solidFill>
            <a:srgbClr val="C6D9F1"/>
          </a:solidFill>
        </p:spPr>
        <p:txBody>
          <a:bodyPr wrap="square">
            <a:spAutoFit/>
          </a:bodyPr>
          <a:lstStyle/>
          <a:p>
            <a:r>
              <a:rPr lang="es-ES_tradnl" i="1" dirty="0" smtClean="0"/>
              <a:t>Los </a:t>
            </a:r>
            <a:r>
              <a:rPr lang="es-ES_tradnl" i="1" dirty="0"/>
              <a:t>instrumentos de ordenación territorial y urbanística no podrán incluir determinaciones que no sean compatibles con el contenido de los planes de gestión del riesgo de inundación, y reconocerán el </a:t>
            </a:r>
            <a:r>
              <a:rPr lang="es-ES_tradnl" b="1" i="1" dirty="0"/>
              <a:t>carácter rural de los suelos en los que concurran dichos riesgos</a:t>
            </a:r>
            <a:r>
              <a:rPr lang="es-ES_tradnl" i="1" dirty="0" smtClean="0"/>
              <a:t>.</a:t>
            </a:r>
          </a:p>
          <a:p>
            <a:pPr algn="r"/>
            <a:r>
              <a:rPr lang="es-ES_tradnl" dirty="0" smtClean="0"/>
              <a:t>RD 903</a:t>
            </a:r>
            <a:r>
              <a:rPr lang="es-ES_tradnl" dirty="0"/>
              <a:t>/2010 de </a:t>
            </a:r>
            <a:r>
              <a:rPr lang="es-ES_tradnl" dirty="0" err="1"/>
              <a:t>Evaluación</a:t>
            </a:r>
            <a:r>
              <a:rPr lang="es-ES_tradnl" dirty="0"/>
              <a:t> y </a:t>
            </a:r>
            <a:r>
              <a:rPr lang="es-ES_tradnl" dirty="0" err="1"/>
              <a:t>Gestión</a:t>
            </a:r>
            <a:r>
              <a:rPr lang="es-ES_tradnl" dirty="0"/>
              <a:t> de Riesgos de </a:t>
            </a:r>
            <a:r>
              <a:rPr lang="es-ES_tradnl" dirty="0" err="1" smtClean="0"/>
              <a:t>Inundación</a:t>
            </a:r>
            <a:endParaRPr lang="es-ES_tradnl" dirty="0"/>
          </a:p>
        </p:txBody>
      </p:sp>
      <p:sp>
        <p:nvSpPr>
          <p:cNvPr id="5" name="Rectangle 4"/>
          <p:cNvSpPr/>
          <p:nvPr/>
        </p:nvSpPr>
        <p:spPr>
          <a:xfrm>
            <a:off x="0" y="4279890"/>
            <a:ext cx="2651612" cy="2031325"/>
          </a:xfrm>
          <a:prstGeom prst="rect">
            <a:avLst/>
          </a:prstGeom>
          <a:solidFill>
            <a:srgbClr val="C6D9F1"/>
          </a:solidFill>
        </p:spPr>
        <p:txBody>
          <a:bodyPr wrap="square">
            <a:spAutoFit/>
          </a:bodyPr>
          <a:lstStyle/>
          <a:p>
            <a:r>
              <a:rPr lang="en-US" dirty="0" err="1"/>
              <a:t>Florsheim</a:t>
            </a:r>
            <a:r>
              <a:rPr lang="en-US" dirty="0"/>
              <a:t>, J.L., Mount, J.F. and Chin, A. (2008): </a:t>
            </a:r>
            <a:endParaRPr lang="en-US" dirty="0" smtClean="0"/>
          </a:p>
          <a:p>
            <a:r>
              <a:rPr lang="en-US" b="1" dirty="0" smtClean="0"/>
              <a:t>Bank </a:t>
            </a:r>
            <a:r>
              <a:rPr lang="en-US" b="1" dirty="0"/>
              <a:t>erosion as a desirable attribute of rivers. </a:t>
            </a:r>
            <a:endParaRPr lang="en-US" b="1" dirty="0" smtClean="0"/>
          </a:p>
          <a:p>
            <a:r>
              <a:rPr lang="en-US" i="1" dirty="0" smtClean="0"/>
              <a:t>Bioscience</a:t>
            </a:r>
            <a:r>
              <a:rPr lang="en-US" i="1" dirty="0"/>
              <a:t>, </a:t>
            </a:r>
            <a:r>
              <a:rPr lang="en-US" dirty="0"/>
              <a:t>58(6): 519-529.</a:t>
            </a:r>
            <a:endParaRPr lang="es-ES" dirty="0"/>
          </a:p>
        </p:txBody>
      </p:sp>
      <p:pic>
        <p:nvPicPr>
          <p:cNvPr id="6" name="Picture 5" descr="Florsheim et al. 2008.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48275" y="2492527"/>
            <a:ext cx="6495726" cy="4365474"/>
          </a:xfrm>
          <a:prstGeom prst="rect">
            <a:avLst/>
          </a:prstGeom>
        </p:spPr>
      </p:pic>
    </p:spTree>
    <p:extLst>
      <p:ext uri="{BB962C8B-B14F-4D97-AF65-F5344CB8AC3E}">
        <p14:creationId xmlns:p14="http://schemas.microsoft.com/office/powerpoint/2010/main" val="21701132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Line 14"/>
          <p:cNvSpPr>
            <a:spLocks noChangeShapeType="1"/>
          </p:cNvSpPr>
          <p:nvPr/>
        </p:nvSpPr>
        <p:spPr bwMode="auto">
          <a:xfrm>
            <a:off x="3995738" y="1268413"/>
            <a:ext cx="3529012"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prstClr val="white"/>
              </a:solidFill>
              <a:latin typeface="Sylfaen" charset="0"/>
              <a:ea typeface="ＭＳ Ｐゴシック" charset="0"/>
              <a:cs typeface="ＭＳ Ｐゴシック" charset="0"/>
            </a:endParaRPr>
          </a:p>
        </p:txBody>
      </p:sp>
      <p:sp>
        <p:nvSpPr>
          <p:cNvPr id="93186" name="Line 15"/>
          <p:cNvSpPr>
            <a:spLocks noChangeShapeType="1"/>
          </p:cNvSpPr>
          <p:nvPr/>
        </p:nvSpPr>
        <p:spPr bwMode="auto">
          <a:xfrm>
            <a:off x="3995738" y="1951038"/>
            <a:ext cx="3529012"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prstClr val="white"/>
              </a:solidFill>
              <a:latin typeface="Sylfaen" charset="0"/>
              <a:ea typeface="ＭＳ Ｐゴシック" charset="0"/>
              <a:cs typeface="ＭＳ Ｐゴシック" charset="0"/>
            </a:endParaRPr>
          </a:p>
        </p:txBody>
      </p:sp>
      <p:sp>
        <p:nvSpPr>
          <p:cNvPr id="93187" name="Line 16"/>
          <p:cNvSpPr>
            <a:spLocks noChangeShapeType="1"/>
          </p:cNvSpPr>
          <p:nvPr/>
        </p:nvSpPr>
        <p:spPr bwMode="auto">
          <a:xfrm>
            <a:off x="3995738" y="1268413"/>
            <a:ext cx="0" cy="6826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prstClr val="white"/>
              </a:solidFill>
              <a:latin typeface="Sylfaen" charset="0"/>
              <a:ea typeface="ＭＳ Ｐゴシック" charset="0"/>
              <a:cs typeface="ＭＳ Ｐゴシック" charset="0"/>
            </a:endParaRPr>
          </a:p>
        </p:txBody>
      </p:sp>
      <p:sp>
        <p:nvSpPr>
          <p:cNvPr id="93188" name="Line 17"/>
          <p:cNvSpPr>
            <a:spLocks noChangeShapeType="1"/>
          </p:cNvSpPr>
          <p:nvPr/>
        </p:nvSpPr>
        <p:spPr bwMode="auto">
          <a:xfrm>
            <a:off x="7524750" y="1268413"/>
            <a:ext cx="0" cy="6826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prstClr val="white"/>
              </a:solidFill>
              <a:latin typeface="Sylfaen" charset="0"/>
              <a:ea typeface="ＭＳ Ｐゴシック" charset="0"/>
              <a:cs typeface="ＭＳ Ｐゴシック" charset="0"/>
            </a:endParaRPr>
          </a:p>
        </p:txBody>
      </p:sp>
      <p:sp>
        <p:nvSpPr>
          <p:cNvPr id="93189" name="Line 18"/>
          <p:cNvSpPr>
            <a:spLocks noChangeShapeType="1"/>
          </p:cNvSpPr>
          <p:nvPr/>
        </p:nvSpPr>
        <p:spPr bwMode="auto">
          <a:xfrm>
            <a:off x="4500563" y="3068638"/>
            <a:ext cx="3529012"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prstClr val="white"/>
              </a:solidFill>
              <a:latin typeface="Sylfaen" charset="0"/>
              <a:ea typeface="ＭＳ Ｐゴシック" charset="0"/>
              <a:cs typeface="ＭＳ Ｐゴシック" charset="0"/>
            </a:endParaRPr>
          </a:p>
        </p:txBody>
      </p:sp>
      <p:sp>
        <p:nvSpPr>
          <p:cNvPr id="93190" name="Line 19"/>
          <p:cNvSpPr>
            <a:spLocks noChangeShapeType="1"/>
          </p:cNvSpPr>
          <p:nvPr/>
        </p:nvSpPr>
        <p:spPr bwMode="auto">
          <a:xfrm>
            <a:off x="4500563" y="3751263"/>
            <a:ext cx="3529012"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prstClr val="white"/>
              </a:solidFill>
              <a:latin typeface="Sylfaen" charset="0"/>
              <a:ea typeface="ＭＳ Ｐゴシック" charset="0"/>
              <a:cs typeface="ＭＳ Ｐゴシック" charset="0"/>
            </a:endParaRPr>
          </a:p>
        </p:txBody>
      </p:sp>
      <p:sp>
        <p:nvSpPr>
          <p:cNvPr id="93191" name="Line 20"/>
          <p:cNvSpPr>
            <a:spLocks noChangeShapeType="1"/>
          </p:cNvSpPr>
          <p:nvPr/>
        </p:nvSpPr>
        <p:spPr bwMode="auto">
          <a:xfrm>
            <a:off x="4500563" y="3068638"/>
            <a:ext cx="0" cy="6826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prstClr val="white"/>
              </a:solidFill>
              <a:latin typeface="Sylfaen" charset="0"/>
              <a:ea typeface="ＭＳ Ｐゴシック" charset="0"/>
              <a:cs typeface="ＭＳ Ｐゴシック" charset="0"/>
            </a:endParaRPr>
          </a:p>
        </p:txBody>
      </p:sp>
      <p:sp>
        <p:nvSpPr>
          <p:cNvPr id="93192" name="Line 21"/>
          <p:cNvSpPr>
            <a:spLocks noChangeShapeType="1"/>
          </p:cNvSpPr>
          <p:nvPr/>
        </p:nvSpPr>
        <p:spPr bwMode="auto">
          <a:xfrm>
            <a:off x="8029575" y="3068638"/>
            <a:ext cx="0" cy="6826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prstClr val="white"/>
              </a:solidFill>
              <a:latin typeface="Sylfaen" charset="0"/>
              <a:ea typeface="ＭＳ Ｐゴシック" charset="0"/>
              <a:cs typeface="ＭＳ Ｐゴシック" charset="0"/>
            </a:endParaRPr>
          </a:p>
        </p:txBody>
      </p:sp>
      <p:sp>
        <p:nvSpPr>
          <p:cNvPr id="93193" name="Line 22"/>
          <p:cNvSpPr>
            <a:spLocks noChangeShapeType="1"/>
          </p:cNvSpPr>
          <p:nvPr/>
        </p:nvSpPr>
        <p:spPr bwMode="auto">
          <a:xfrm>
            <a:off x="3851275" y="4797425"/>
            <a:ext cx="352901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prstClr val="white"/>
              </a:solidFill>
              <a:latin typeface="Sylfaen" charset="0"/>
              <a:ea typeface="ＭＳ Ｐゴシック" charset="0"/>
              <a:cs typeface="ＭＳ Ｐゴシック" charset="0"/>
            </a:endParaRPr>
          </a:p>
        </p:txBody>
      </p:sp>
      <p:sp>
        <p:nvSpPr>
          <p:cNvPr id="93194" name="Line 23"/>
          <p:cNvSpPr>
            <a:spLocks noChangeShapeType="1"/>
          </p:cNvSpPr>
          <p:nvPr/>
        </p:nvSpPr>
        <p:spPr bwMode="auto">
          <a:xfrm>
            <a:off x="3851275" y="5480050"/>
            <a:ext cx="352901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prstClr val="white"/>
              </a:solidFill>
              <a:latin typeface="Sylfaen" charset="0"/>
              <a:ea typeface="ＭＳ Ｐゴシック" charset="0"/>
              <a:cs typeface="ＭＳ Ｐゴシック" charset="0"/>
            </a:endParaRPr>
          </a:p>
        </p:txBody>
      </p:sp>
      <p:sp>
        <p:nvSpPr>
          <p:cNvPr id="93195" name="Line 24"/>
          <p:cNvSpPr>
            <a:spLocks noChangeShapeType="1"/>
          </p:cNvSpPr>
          <p:nvPr/>
        </p:nvSpPr>
        <p:spPr bwMode="auto">
          <a:xfrm>
            <a:off x="3851275" y="4797425"/>
            <a:ext cx="0" cy="6826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prstClr val="white"/>
              </a:solidFill>
              <a:latin typeface="Sylfaen" charset="0"/>
              <a:ea typeface="ＭＳ Ｐゴシック" charset="0"/>
              <a:cs typeface="ＭＳ Ｐゴシック" charset="0"/>
            </a:endParaRPr>
          </a:p>
        </p:txBody>
      </p:sp>
      <p:sp>
        <p:nvSpPr>
          <p:cNvPr id="93196" name="Line 25"/>
          <p:cNvSpPr>
            <a:spLocks noChangeShapeType="1"/>
          </p:cNvSpPr>
          <p:nvPr/>
        </p:nvSpPr>
        <p:spPr bwMode="auto">
          <a:xfrm>
            <a:off x="7380288" y="4797425"/>
            <a:ext cx="0" cy="6826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prstClr val="white"/>
              </a:solidFill>
              <a:latin typeface="Sylfaen" charset="0"/>
              <a:ea typeface="ＭＳ Ｐゴシック" charset="0"/>
              <a:cs typeface="ＭＳ Ｐゴシック" charset="0"/>
            </a:endParaRPr>
          </a:p>
        </p:txBody>
      </p:sp>
      <p:sp>
        <p:nvSpPr>
          <p:cNvPr id="15" name="14 Rectángulo"/>
          <p:cNvSpPr>
            <a:spLocks noChangeArrowheads="1"/>
          </p:cNvSpPr>
          <p:nvPr/>
        </p:nvSpPr>
        <p:spPr bwMode="auto">
          <a:xfrm>
            <a:off x="0" y="41275"/>
            <a:ext cx="9144000" cy="664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s-ES" b="1" dirty="0" smtClean="0">
                <a:solidFill>
                  <a:srgbClr val="FFFF00"/>
                </a:solidFill>
                <a:latin typeface="Calibri"/>
                <a:ea typeface="ＭＳ Ｐゴシック" charset="0"/>
                <a:cs typeface="Calibri"/>
              </a:rPr>
              <a:t>Principios generales de la gestión de riesgos </a:t>
            </a:r>
            <a:r>
              <a:rPr lang="es-ES" b="1" u="sng" dirty="0" smtClean="0">
                <a:solidFill>
                  <a:srgbClr val="FFFF00"/>
                </a:solidFill>
                <a:latin typeface="Calibri"/>
                <a:ea typeface="ＭＳ Ｐゴシック" charset="0"/>
                <a:cs typeface="Calibri"/>
              </a:rPr>
              <a:t>ADAPTACIÓN, SOSTENIBILIDAD, SENTIDO COMÚN</a:t>
            </a:r>
            <a:endParaRPr lang="es-ES" b="1" u="sng" dirty="0" smtClean="0">
              <a:solidFill>
                <a:srgbClr val="FFFF00"/>
              </a:solidFill>
              <a:latin typeface="Calibri"/>
              <a:ea typeface="ＭＳ Ｐゴシック" charset="0"/>
              <a:cs typeface="Calibri"/>
              <a:sym typeface="Wingdings 2" charset="0"/>
            </a:endParaRPr>
          </a:p>
          <a:p>
            <a:pPr defTabSz="914400" fontAlgn="base">
              <a:spcBef>
                <a:spcPct val="0"/>
              </a:spcBef>
              <a:spcAft>
                <a:spcPct val="0"/>
              </a:spcAft>
              <a:buFont typeface="Wingdings 2" charset="0"/>
              <a:buNone/>
            </a:pPr>
            <a:r>
              <a:rPr lang="es-ES" sz="2400" dirty="0" smtClean="0">
                <a:solidFill>
                  <a:srgbClr val="FFFFFF"/>
                </a:solidFill>
                <a:latin typeface="Calibri"/>
                <a:ea typeface="ＭＳ Ｐゴシック" charset="0"/>
                <a:cs typeface="Calibri"/>
                <a:sym typeface="Wingdings 2" charset="0"/>
              </a:rPr>
              <a:t>1. </a:t>
            </a:r>
            <a:r>
              <a:rPr lang="es-ES" sz="2400" u="sng" dirty="0" smtClean="0">
                <a:solidFill>
                  <a:srgbClr val="FFFFFF"/>
                </a:solidFill>
                <a:latin typeface="Calibri"/>
                <a:ea typeface="ＭＳ Ｐゴシック" charset="0"/>
                <a:cs typeface="Calibri"/>
              </a:rPr>
              <a:t>Principio de integración</a:t>
            </a:r>
            <a:r>
              <a:rPr lang="es-ES" sz="2400" dirty="0" smtClean="0">
                <a:solidFill>
                  <a:srgbClr val="FFFFFF"/>
                </a:solidFill>
                <a:latin typeface="Calibri"/>
                <a:ea typeface="ＭＳ Ｐゴシック" charset="0"/>
                <a:cs typeface="Calibri"/>
              </a:rPr>
              <a:t>. La gestión de riesgos debe integrarse con la gestión ambiental y la ordenación del territorio y debe integrar todos los riesgos sinérgicos de un área, medidas posibles y agentes implicados, llegando hasta la solidaridad internacional. </a:t>
            </a:r>
          </a:p>
          <a:p>
            <a:pPr defTabSz="914400" fontAlgn="base">
              <a:spcBef>
                <a:spcPct val="0"/>
              </a:spcBef>
              <a:spcAft>
                <a:spcPct val="0"/>
              </a:spcAft>
              <a:buFont typeface="Wingdings 2" charset="0"/>
              <a:buNone/>
            </a:pPr>
            <a:r>
              <a:rPr lang="es-ES" sz="2400" dirty="0" smtClean="0">
                <a:solidFill>
                  <a:srgbClr val="FFFFFF"/>
                </a:solidFill>
                <a:latin typeface="Calibri"/>
                <a:ea typeface="ＭＳ Ｐゴシック" charset="0"/>
                <a:cs typeface="Calibri"/>
              </a:rPr>
              <a:t>2. </a:t>
            </a:r>
            <a:r>
              <a:rPr lang="es-ES" sz="2400" u="sng" dirty="0" smtClean="0">
                <a:solidFill>
                  <a:srgbClr val="FFFFFF"/>
                </a:solidFill>
                <a:latin typeface="Calibri"/>
                <a:ea typeface="ＭＳ Ｐゴシック" charset="0"/>
                <a:cs typeface="Calibri"/>
              </a:rPr>
              <a:t>Principio de adaptación</a:t>
            </a:r>
            <a:r>
              <a:rPr lang="es-ES" sz="2400" dirty="0" smtClean="0">
                <a:solidFill>
                  <a:srgbClr val="FFFFFF"/>
                </a:solidFill>
                <a:latin typeface="Calibri"/>
                <a:ea typeface="ＭＳ Ｐゴシック" charset="0"/>
                <a:cs typeface="Calibri"/>
              </a:rPr>
              <a:t>. La gestión de riesgos debe adaptarse a los procesos naturales, acompañándolos o imitándolos.</a:t>
            </a:r>
          </a:p>
          <a:p>
            <a:pPr defTabSz="914400" fontAlgn="base">
              <a:spcBef>
                <a:spcPct val="0"/>
              </a:spcBef>
              <a:spcAft>
                <a:spcPct val="0"/>
              </a:spcAft>
            </a:pPr>
            <a:r>
              <a:rPr lang="es-ES" sz="2400" dirty="0" smtClean="0">
                <a:solidFill>
                  <a:srgbClr val="FFFFFF"/>
                </a:solidFill>
                <a:latin typeface="Calibri"/>
                <a:ea typeface="ＭＳ Ｐゴシック" charset="0"/>
                <a:cs typeface="Calibri"/>
              </a:rPr>
              <a:t>3. </a:t>
            </a:r>
            <a:r>
              <a:rPr lang="es-ES" sz="2400" u="sng" dirty="0" smtClean="0">
                <a:solidFill>
                  <a:srgbClr val="FFFFFF"/>
                </a:solidFill>
                <a:latin typeface="Calibri"/>
                <a:ea typeface="ＭＳ Ｐゴシック" charset="0"/>
                <a:cs typeface="Calibri"/>
              </a:rPr>
              <a:t>Principio de mitigación</a:t>
            </a:r>
            <a:r>
              <a:rPr lang="es-ES" sz="2400" dirty="0" smtClean="0">
                <a:solidFill>
                  <a:srgbClr val="FFFFFF"/>
                </a:solidFill>
                <a:latin typeface="Calibri"/>
                <a:ea typeface="ＭＳ Ｐゴシック" charset="0"/>
                <a:cs typeface="Calibri"/>
              </a:rPr>
              <a:t>. El riesgo cero es inalcanzable. Los riesgos no se pueden evitar ni se eliminan, sino que se reducen o mitigan.</a:t>
            </a:r>
          </a:p>
          <a:p>
            <a:pPr defTabSz="914400" fontAlgn="base">
              <a:spcBef>
                <a:spcPct val="0"/>
              </a:spcBef>
              <a:spcAft>
                <a:spcPct val="0"/>
              </a:spcAft>
            </a:pPr>
            <a:r>
              <a:rPr lang="es-ES" sz="2400" dirty="0" smtClean="0">
                <a:solidFill>
                  <a:srgbClr val="FFFFFF"/>
                </a:solidFill>
                <a:latin typeface="Calibri"/>
                <a:ea typeface="ＭＳ Ｐゴシック" charset="0"/>
                <a:cs typeface="Calibri"/>
              </a:rPr>
              <a:t>4. </a:t>
            </a:r>
            <a:r>
              <a:rPr lang="es-ES" sz="2400" u="sng" dirty="0" smtClean="0">
                <a:solidFill>
                  <a:srgbClr val="FFFFFF"/>
                </a:solidFill>
                <a:latin typeface="Calibri"/>
                <a:ea typeface="ＭＳ Ｐゴシック" charset="0"/>
                <a:cs typeface="Calibri"/>
              </a:rPr>
              <a:t>Principio de prudencia</a:t>
            </a:r>
            <a:r>
              <a:rPr lang="es-ES" sz="2400" dirty="0" smtClean="0">
                <a:solidFill>
                  <a:srgbClr val="FFFFFF"/>
                </a:solidFill>
                <a:latin typeface="Calibri"/>
                <a:ea typeface="ＭＳ Ｐゴシック" charset="0"/>
                <a:cs typeface="Calibri"/>
              </a:rPr>
              <a:t>. El mayor proceso extremo está aún por llegar. </a:t>
            </a:r>
            <a:r>
              <a:rPr lang="es-ES_tradnl" sz="2400" dirty="0" smtClean="0">
                <a:solidFill>
                  <a:srgbClr val="FFFFFF"/>
                </a:solidFill>
                <a:latin typeface="Calibri"/>
                <a:ea typeface="ＭＳ Ｐゴシック" charset="0"/>
                <a:cs typeface="Calibri"/>
              </a:rPr>
              <a:t>Hay que estar siempre preparados para lo peor, sin falsa sensación de seguridad, con cultura del riesgo, con información.</a:t>
            </a:r>
          </a:p>
          <a:p>
            <a:pPr defTabSz="914400" fontAlgn="base">
              <a:spcBef>
                <a:spcPct val="0"/>
              </a:spcBef>
              <a:spcAft>
                <a:spcPct val="0"/>
              </a:spcAft>
            </a:pPr>
            <a:r>
              <a:rPr lang="es-ES_tradnl" sz="2400" dirty="0" smtClean="0">
                <a:solidFill>
                  <a:srgbClr val="FFFFFF"/>
                </a:solidFill>
                <a:latin typeface="Calibri"/>
                <a:ea typeface="ＭＳ Ｐゴシック" charset="0"/>
                <a:cs typeface="Calibri"/>
              </a:rPr>
              <a:t>5. </a:t>
            </a:r>
            <a:r>
              <a:rPr lang="es-ES" sz="2400" u="sng" dirty="0" smtClean="0">
                <a:solidFill>
                  <a:srgbClr val="FFFFFF"/>
                </a:solidFill>
                <a:latin typeface="Calibri"/>
                <a:ea typeface="ＭＳ Ｐゴシック" charset="0"/>
                <a:cs typeface="Calibri"/>
              </a:rPr>
              <a:t>Principio de durabilidad</a:t>
            </a:r>
            <a:r>
              <a:rPr lang="es-ES" sz="2400" dirty="0" smtClean="0">
                <a:solidFill>
                  <a:srgbClr val="FFFFFF"/>
                </a:solidFill>
                <a:latin typeface="Calibri"/>
                <a:ea typeface="ＭＳ Ｐゴシック" charset="0"/>
                <a:cs typeface="Calibri"/>
              </a:rPr>
              <a:t>. La gestión de riesgos debe ser un proceso permanente (no se puede abandonar) y ambientalmente sostenible.</a:t>
            </a:r>
          </a:p>
          <a:p>
            <a:pPr defTabSz="914400" fontAlgn="base">
              <a:spcBef>
                <a:spcPct val="0"/>
              </a:spcBef>
              <a:spcAft>
                <a:spcPct val="0"/>
              </a:spcAft>
            </a:pPr>
            <a:r>
              <a:rPr lang="es-ES" sz="2400" dirty="0" smtClean="0">
                <a:solidFill>
                  <a:srgbClr val="FFFFFF"/>
                </a:solidFill>
                <a:latin typeface="Calibri"/>
                <a:ea typeface="ＭＳ Ｐゴシック" charset="0"/>
                <a:cs typeface="Calibri"/>
              </a:rPr>
              <a:t>6. </a:t>
            </a:r>
            <a:r>
              <a:rPr lang="es-ES" sz="2400" u="sng" dirty="0" smtClean="0">
                <a:solidFill>
                  <a:srgbClr val="FFFFFF"/>
                </a:solidFill>
                <a:latin typeface="Calibri"/>
                <a:ea typeface="ＭＳ Ｐゴシック" charset="0"/>
                <a:cs typeface="Calibri"/>
              </a:rPr>
              <a:t>Principio de </a:t>
            </a:r>
            <a:r>
              <a:rPr lang="es-ES" sz="2400" u="sng" dirty="0" err="1" smtClean="0">
                <a:solidFill>
                  <a:srgbClr val="FFFFFF"/>
                </a:solidFill>
                <a:latin typeface="Calibri"/>
                <a:ea typeface="ＭＳ Ｐゴシック" charset="0"/>
                <a:cs typeface="Calibri"/>
              </a:rPr>
              <a:t>resiliencia</a:t>
            </a:r>
            <a:r>
              <a:rPr lang="es-ES" sz="2400" dirty="0" smtClean="0">
                <a:solidFill>
                  <a:srgbClr val="FFFFFF"/>
                </a:solidFill>
                <a:latin typeface="Calibri"/>
                <a:ea typeface="ＭＳ Ｐゴシック" charset="0"/>
                <a:cs typeface="Calibri"/>
              </a:rPr>
              <a:t>. La sociedad debe </a:t>
            </a:r>
            <a:r>
              <a:rPr lang="es-ES" sz="2400" dirty="0" smtClean="0">
                <a:solidFill>
                  <a:srgbClr val="FFFFFF"/>
                </a:solidFill>
                <a:latin typeface="Calibri"/>
                <a:ea typeface="ＭＳ Ｐゴシック" charset="0"/>
                <a:cs typeface="Calibri"/>
                <a:sym typeface="Wingdings 2" charset="0"/>
              </a:rPr>
              <a:t>aceptar la situación, aprender de cada evento y ser capaz de recuperarse.</a:t>
            </a:r>
            <a:endParaRPr lang="es-ES" sz="2400" dirty="0" smtClean="0">
              <a:solidFill>
                <a:srgbClr val="FFFFFF"/>
              </a:solidFill>
              <a:latin typeface="Calibri"/>
              <a:ea typeface="ＭＳ Ｐゴシック" charset="0"/>
              <a:cs typeface="Calibri"/>
            </a:endParaRPr>
          </a:p>
          <a:p>
            <a:pPr defTabSz="914400" fontAlgn="base">
              <a:spcBef>
                <a:spcPct val="0"/>
              </a:spcBef>
              <a:spcAft>
                <a:spcPct val="0"/>
              </a:spcAft>
            </a:pPr>
            <a:r>
              <a:rPr lang="es-ES" sz="2400" dirty="0" smtClean="0">
                <a:solidFill>
                  <a:srgbClr val="FFFFFF"/>
                </a:solidFill>
                <a:latin typeface="Calibri"/>
                <a:ea typeface="ＭＳ Ｐゴシック" charset="0"/>
                <a:cs typeface="Calibri"/>
              </a:rPr>
              <a:t>7. </a:t>
            </a:r>
            <a:r>
              <a:rPr lang="es-ES" sz="2400" u="sng" dirty="0" smtClean="0">
                <a:solidFill>
                  <a:srgbClr val="FFFFFF"/>
                </a:solidFill>
                <a:latin typeface="Calibri"/>
                <a:ea typeface="ＭＳ Ｐゴシック" charset="0"/>
                <a:cs typeface="Calibri"/>
              </a:rPr>
              <a:t>Principio de responsabilidad compartida</a:t>
            </a:r>
            <a:r>
              <a:rPr lang="es-ES" sz="2400" dirty="0" smtClean="0">
                <a:solidFill>
                  <a:srgbClr val="FFFFFF"/>
                </a:solidFill>
                <a:latin typeface="Calibri"/>
                <a:ea typeface="ＭＳ Ｐゴシック" charset="0"/>
                <a:cs typeface="Calibri"/>
              </a:rPr>
              <a:t>. Administración y personas. Los vulnerables informados son responsables de su situación.</a:t>
            </a:r>
          </a:p>
        </p:txBody>
      </p:sp>
    </p:spTree>
    <p:extLst>
      <p:ext uri="{BB962C8B-B14F-4D97-AF65-F5344CB8AC3E}">
        <p14:creationId xmlns:p14="http://schemas.microsoft.com/office/powerpoint/2010/main" val="1806938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3" y="-23813"/>
            <a:ext cx="9218613"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0" y="4581426"/>
            <a:ext cx="5220072" cy="2308324"/>
          </a:xfrm>
          <a:prstGeom prst="rect">
            <a:avLst/>
          </a:prstGeom>
        </p:spPr>
        <p:txBody>
          <a:bodyPr wrap="square">
            <a:spAutoFit/>
          </a:bodyPr>
          <a:lstStyle/>
          <a:p>
            <a:r>
              <a:rPr lang="es-ES" sz="2400" b="1" dirty="0">
                <a:solidFill>
                  <a:prstClr val="white"/>
                </a:solidFill>
              </a:rPr>
              <a:t>Las crecidas e inundaciones de los ríos son fenómenos </a:t>
            </a:r>
            <a:r>
              <a:rPr lang="es-ES" sz="2400" b="1" dirty="0" smtClean="0">
                <a:solidFill>
                  <a:prstClr val="white"/>
                </a:solidFill>
              </a:rPr>
              <a:t>naturales normales, universales y frecuentes, </a:t>
            </a:r>
            <a:r>
              <a:rPr lang="es-ES" sz="2400" b="1" dirty="0">
                <a:solidFill>
                  <a:prstClr val="white"/>
                </a:solidFill>
              </a:rPr>
              <a:t>que no pueden </a:t>
            </a:r>
            <a:r>
              <a:rPr lang="es-ES" sz="2400" b="1" dirty="0" smtClean="0">
                <a:solidFill>
                  <a:prstClr val="white"/>
                </a:solidFill>
              </a:rPr>
              <a:t>ni deben evitarse</a:t>
            </a:r>
            <a:r>
              <a:rPr lang="es-ES" sz="2400" b="1" dirty="0">
                <a:solidFill>
                  <a:prstClr val="white"/>
                </a:solidFill>
              </a:rPr>
              <a:t>. </a:t>
            </a:r>
            <a:r>
              <a:rPr lang="es-ES" sz="2400" b="1" dirty="0" smtClean="0">
                <a:solidFill>
                  <a:prstClr val="white"/>
                </a:solidFill>
              </a:rPr>
              <a:t>Por </a:t>
            </a:r>
            <a:r>
              <a:rPr lang="es-ES" sz="2400" b="1" dirty="0">
                <a:solidFill>
                  <a:prstClr val="white"/>
                </a:solidFill>
              </a:rPr>
              <a:t>extraordinaria que sea, </a:t>
            </a:r>
            <a:r>
              <a:rPr lang="es-ES" sz="2400" b="1" dirty="0" smtClean="0">
                <a:solidFill>
                  <a:prstClr val="white"/>
                </a:solidFill>
              </a:rPr>
              <a:t>una crecida nunca </a:t>
            </a:r>
            <a:r>
              <a:rPr lang="es-ES" sz="2400" b="1" dirty="0">
                <a:solidFill>
                  <a:prstClr val="white"/>
                </a:solidFill>
              </a:rPr>
              <a:t>puede considerarse imprevisible.</a:t>
            </a:r>
          </a:p>
        </p:txBody>
      </p:sp>
    </p:spTree>
    <p:extLst>
      <p:ext uri="{BB962C8B-B14F-4D97-AF65-F5344CB8AC3E}">
        <p14:creationId xmlns:p14="http://schemas.microsoft.com/office/powerpoint/2010/main" val="33795967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pantalla 2015-11-08 a las 21.51.3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99757" y="0"/>
            <a:ext cx="4244243" cy="6858000"/>
          </a:xfrm>
          <a:prstGeom prst="rect">
            <a:avLst/>
          </a:prstGeom>
        </p:spPr>
      </p:pic>
      <p:pic>
        <p:nvPicPr>
          <p:cNvPr id="3" name="Picture 2" descr="DSC0370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783479" cy="3587609"/>
          </a:xfrm>
          <a:prstGeom prst="rect">
            <a:avLst/>
          </a:prstGeom>
        </p:spPr>
      </p:pic>
      <p:pic>
        <p:nvPicPr>
          <p:cNvPr id="4" name="Picture 3" descr="río Sió en Agramun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977132"/>
            <a:ext cx="4840530" cy="2463688"/>
          </a:xfrm>
          <a:prstGeom prst="rect">
            <a:avLst/>
          </a:prstGeom>
        </p:spPr>
      </p:pic>
      <p:sp>
        <p:nvSpPr>
          <p:cNvPr id="5" name="TextBox 4"/>
          <p:cNvSpPr txBox="1"/>
          <p:nvPr/>
        </p:nvSpPr>
        <p:spPr>
          <a:xfrm>
            <a:off x="18545" y="6440820"/>
            <a:ext cx="2095683" cy="369332"/>
          </a:xfrm>
          <a:prstGeom prst="rect">
            <a:avLst/>
          </a:prstGeom>
          <a:noFill/>
        </p:spPr>
        <p:txBody>
          <a:bodyPr wrap="none" rtlCol="0">
            <a:spAutoFit/>
          </a:bodyPr>
          <a:lstStyle/>
          <a:p>
            <a:r>
              <a:rPr lang="es-ES_tradnl" dirty="0" smtClean="0"/>
              <a:t>Río </a:t>
            </a:r>
            <a:r>
              <a:rPr lang="es-ES_tradnl" dirty="0" err="1" smtClean="0"/>
              <a:t>Sió</a:t>
            </a:r>
            <a:r>
              <a:rPr lang="es-ES_tradnl" dirty="0" smtClean="0"/>
              <a:t> en </a:t>
            </a:r>
            <a:r>
              <a:rPr lang="es-ES_tradnl" dirty="0" err="1" smtClean="0"/>
              <a:t>Agramunt</a:t>
            </a:r>
            <a:endParaRPr lang="es-ES_tradnl" dirty="0"/>
          </a:p>
        </p:txBody>
      </p:sp>
      <p:sp>
        <p:nvSpPr>
          <p:cNvPr id="6" name="TextBox 5"/>
          <p:cNvSpPr txBox="1"/>
          <p:nvPr/>
        </p:nvSpPr>
        <p:spPr>
          <a:xfrm>
            <a:off x="0" y="3587609"/>
            <a:ext cx="1883336" cy="369332"/>
          </a:xfrm>
          <a:prstGeom prst="rect">
            <a:avLst/>
          </a:prstGeom>
          <a:noFill/>
        </p:spPr>
        <p:txBody>
          <a:bodyPr wrap="none" rtlCol="0">
            <a:spAutoFit/>
          </a:bodyPr>
          <a:lstStyle/>
          <a:p>
            <a:r>
              <a:rPr lang="es-ES_tradnl" dirty="0" smtClean="0"/>
              <a:t>Río Ebro en Alfaro</a:t>
            </a:r>
            <a:endParaRPr lang="es-ES_tradnl" dirty="0"/>
          </a:p>
        </p:txBody>
      </p:sp>
      <p:sp>
        <p:nvSpPr>
          <p:cNvPr id="7" name="TextBox 6"/>
          <p:cNvSpPr txBox="1"/>
          <p:nvPr/>
        </p:nvSpPr>
        <p:spPr>
          <a:xfrm>
            <a:off x="7462598" y="6170776"/>
            <a:ext cx="1681402" cy="646331"/>
          </a:xfrm>
          <a:prstGeom prst="rect">
            <a:avLst/>
          </a:prstGeom>
          <a:noFill/>
        </p:spPr>
        <p:txBody>
          <a:bodyPr wrap="square" rtlCol="0">
            <a:spAutoFit/>
          </a:bodyPr>
          <a:lstStyle/>
          <a:p>
            <a:pPr algn="r"/>
            <a:r>
              <a:rPr lang="es-ES_tradnl" dirty="0" smtClean="0"/>
              <a:t>Río Cinca en Pte. Pilas</a:t>
            </a:r>
            <a:endParaRPr lang="es-ES_tradnl" dirty="0"/>
          </a:p>
        </p:txBody>
      </p:sp>
    </p:spTree>
    <p:extLst>
      <p:ext uri="{BB962C8B-B14F-4D97-AF65-F5344CB8AC3E}">
        <p14:creationId xmlns:p14="http://schemas.microsoft.com/office/powerpoint/2010/main" val="137607861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311241" y="1024004"/>
            <a:ext cx="3154032" cy="1553506"/>
          </a:xfrm>
          <a:prstGeom prst="ellipse">
            <a:avLst/>
          </a:prstGeom>
          <a:solidFill>
            <a:srgbClr val="FFFF00">
              <a:alpha val="3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6" name="Rectangle 5"/>
          <p:cNvSpPr/>
          <p:nvPr/>
        </p:nvSpPr>
        <p:spPr>
          <a:xfrm>
            <a:off x="4559182" y="592665"/>
            <a:ext cx="4584818" cy="62653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2400" b="1" dirty="0" smtClean="0">
              <a:solidFill>
                <a:srgbClr val="000000"/>
              </a:solidFill>
            </a:endParaRPr>
          </a:p>
          <a:p>
            <a:pPr algn="ctr"/>
            <a:r>
              <a:rPr lang="es-ES_tradnl" sz="2400" b="1" dirty="0" smtClean="0">
                <a:solidFill>
                  <a:srgbClr val="000000"/>
                </a:solidFill>
              </a:rPr>
              <a:t>Intereses económicos</a:t>
            </a:r>
          </a:p>
          <a:p>
            <a:pPr algn="ctr"/>
            <a:r>
              <a:rPr lang="es-ES_tradnl" sz="2400" b="1" dirty="0" smtClean="0">
                <a:solidFill>
                  <a:srgbClr val="000000"/>
                </a:solidFill>
              </a:rPr>
              <a:t>Sociedad</a:t>
            </a:r>
          </a:p>
          <a:p>
            <a:pPr algn="ctr"/>
            <a:r>
              <a:rPr lang="es-ES_tradnl" sz="2400" b="1" dirty="0" smtClean="0">
                <a:solidFill>
                  <a:srgbClr val="000000"/>
                </a:solidFill>
              </a:rPr>
              <a:t>Políticos</a:t>
            </a:r>
          </a:p>
          <a:p>
            <a:pPr algn="ctr"/>
            <a:endParaRPr lang="es-ES_tradnl" sz="2400" dirty="0" smtClean="0">
              <a:solidFill>
                <a:srgbClr val="000000"/>
              </a:solidFill>
            </a:endParaRPr>
          </a:p>
          <a:p>
            <a:pPr algn="ctr"/>
            <a:endParaRPr lang="es-ES_tradnl" sz="2400" dirty="0">
              <a:solidFill>
                <a:srgbClr val="000000"/>
              </a:solidFill>
            </a:endParaRPr>
          </a:p>
          <a:p>
            <a:pPr algn="ctr"/>
            <a:endParaRPr lang="es-ES_tradnl" sz="2400" dirty="0" smtClean="0">
              <a:solidFill>
                <a:srgbClr val="000000"/>
              </a:solidFill>
            </a:endParaRPr>
          </a:p>
          <a:p>
            <a:pPr algn="ctr"/>
            <a:endParaRPr lang="es-ES_tradnl" sz="2400" dirty="0">
              <a:solidFill>
                <a:srgbClr val="000000"/>
              </a:solidFill>
            </a:endParaRPr>
          </a:p>
          <a:p>
            <a:pPr algn="ctr"/>
            <a:r>
              <a:rPr lang="es-ES_tradnl" sz="2400" i="1" dirty="0">
                <a:solidFill>
                  <a:srgbClr val="000000"/>
                </a:solidFill>
              </a:rPr>
              <a:t>s</a:t>
            </a:r>
            <a:r>
              <a:rPr lang="es-ES_tradnl" sz="2400" i="1" dirty="0" smtClean="0">
                <a:solidFill>
                  <a:srgbClr val="000000"/>
                </a:solidFill>
              </a:rPr>
              <a:t>us armas:</a:t>
            </a:r>
          </a:p>
          <a:p>
            <a:pPr algn="ctr"/>
            <a:r>
              <a:rPr lang="es-ES_tradnl" sz="2400" b="1" dirty="0">
                <a:solidFill>
                  <a:srgbClr val="000000"/>
                </a:solidFill>
              </a:rPr>
              <a:t>i</a:t>
            </a:r>
            <a:r>
              <a:rPr lang="es-ES_tradnl" sz="2400" b="1" dirty="0" smtClean="0">
                <a:solidFill>
                  <a:srgbClr val="000000"/>
                </a:solidFill>
              </a:rPr>
              <a:t>nercias ingenieriles:</a:t>
            </a:r>
          </a:p>
          <a:p>
            <a:pPr algn="ctr"/>
            <a:r>
              <a:rPr lang="es-ES_tradnl" sz="2400" b="1" dirty="0">
                <a:solidFill>
                  <a:srgbClr val="000000"/>
                </a:solidFill>
              </a:rPr>
              <a:t>e</a:t>
            </a:r>
            <a:r>
              <a:rPr lang="es-ES_tradnl" sz="2400" b="1" dirty="0" smtClean="0">
                <a:solidFill>
                  <a:srgbClr val="000000"/>
                </a:solidFill>
              </a:rPr>
              <a:t>mbalses</a:t>
            </a:r>
          </a:p>
          <a:p>
            <a:pPr algn="ctr"/>
            <a:r>
              <a:rPr lang="es-ES_tradnl" sz="2400" b="1" dirty="0">
                <a:solidFill>
                  <a:srgbClr val="000000"/>
                </a:solidFill>
              </a:rPr>
              <a:t>d</a:t>
            </a:r>
            <a:r>
              <a:rPr lang="es-ES_tradnl" sz="2400" b="1" dirty="0" smtClean="0">
                <a:solidFill>
                  <a:srgbClr val="000000"/>
                </a:solidFill>
              </a:rPr>
              <a:t>efensas</a:t>
            </a:r>
          </a:p>
          <a:p>
            <a:pPr algn="ctr"/>
            <a:r>
              <a:rPr lang="es-ES_tradnl" sz="2400" b="1" dirty="0">
                <a:solidFill>
                  <a:srgbClr val="000000"/>
                </a:solidFill>
              </a:rPr>
              <a:t>d</a:t>
            </a:r>
            <a:r>
              <a:rPr lang="es-ES_tradnl" sz="2400" b="1" dirty="0" smtClean="0">
                <a:solidFill>
                  <a:srgbClr val="000000"/>
                </a:solidFill>
              </a:rPr>
              <a:t>ragados</a:t>
            </a:r>
          </a:p>
          <a:p>
            <a:pPr algn="ctr"/>
            <a:r>
              <a:rPr lang="es-ES_tradnl" sz="2400" b="1" dirty="0">
                <a:solidFill>
                  <a:srgbClr val="000000"/>
                </a:solidFill>
              </a:rPr>
              <a:t>medios de comunicación</a:t>
            </a:r>
          </a:p>
          <a:p>
            <a:pPr algn="ctr"/>
            <a:endParaRPr lang="es-ES_tradnl" sz="2400" b="1" dirty="0">
              <a:solidFill>
                <a:srgbClr val="000000"/>
              </a:solidFill>
            </a:endParaRPr>
          </a:p>
        </p:txBody>
      </p:sp>
      <p:sp>
        <p:nvSpPr>
          <p:cNvPr id="2" name="Oval 1"/>
          <p:cNvSpPr/>
          <p:nvPr/>
        </p:nvSpPr>
        <p:spPr>
          <a:xfrm>
            <a:off x="1190166" y="1103796"/>
            <a:ext cx="2234055" cy="1636993"/>
          </a:xfrm>
          <a:prstGeom prst="ellipse">
            <a:avLst/>
          </a:prstGeom>
          <a:solidFill>
            <a:srgbClr val="93D636">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4" name="TextBox 3"/>
          <p:cNvSpPr txBox="1"/>
          <p:nvPr/>
        </p:nvSpPr>
        <p:spPr>
          <a:xfrm>
            <a:off x="0" y="7889"/>
            <a:ext cx="9144000" cy="584776"/>
          </a:xfrm>
          <a:prstGeom prst="rect">
            <a:avLst/>
          </a:prstGeom>
          <a:noFill/>
        </p:spPr>
        <p:txBody>
          <a:bodyPr wrap="square" rtlCol="0">
            <a:spAutoFit/>
          </a:bodyPr>
          <a:lstStyle/>
          <a:p>
            <a:pPr algn="ctr"/>
            <a:r>
              <a:rPr lang="es-ES_tradnl" sz="3200" dirty="0" smtClean="0"/>
              <a:t>La batalla del Ebro (y de cada río)</a:t>
            </a:r>
            <a:endParaRPr lang="es-ES_tradnl" sz="3200" dirty="0"/>
          </a:p>
        </p:txBody>
      </p:sp>
      <p:sp>
        <p:nvSpPr>
          <p:cNvPr id="5" name="Rectangle 4"/>
          <p:cNvSpPr/>
          <p:nvPr/>
        </p:nvSpPr>
        <p:spPr>
          <a:xfrm>
            <a:off x="0" y="592665"/>
            <a:ext cx="4559182" cy="62653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2400" b="1" dirty="0" smtClean="0">
                <a:solidFill>
                  <a:schemeClr val="tx1"/>
                </a:solidFill>
              </a:rPr>
              <a:t>Científicos </a:t>
            </a:r>
          </a:p>
          <a:p>
            <a:pPr algn="ctr"/>
            <a:r>
              <a:rPr lang="es-ES_tradnl" sz="2400" b="1" dirty="0" smtClean="0">
                <a:solidFill>
                  <a:schemeClr val="tx1"/>
                </a:solidFill>
              </a:rPr>
              <a:t>Técnicos</a:t>
            </a:r>
          </a:p>
          <a:p>
            <a:pPr algn="ctr"/>
            <a:r>
              <a:rPr lang="es-ES_tradnl" sz="2400" b="1" dirty="0" smtClean="0">
                <a:solidFill>
                  <a:schemeClr val="tx1"/>
                </a:solidFill>
              </a:rPr>
              <a:t>Ecologistas</a:t>
            </a:r>
          </a:p>
          <a:p>
            <a:pPr algn="ctr"/>
            <a:endParaRPr lang="es-ES_tradnl" sz="2400" dirty="0" smtClean="0">
              <a:solidFill>
                <a:schemeClr val="tx1"/>
              </a:solidFill>
            </a:endParaRPr>
          </a:p>
          <a:p>
            <a:pPr algn="ctr"/>
            <a:endParaRPr lang="es-ES_tradnl" sz="2400" dirty="0">
              <a:solidFill>
                <a:schemeClr val="tx1"/>
              </a:solidFill>
            </a:endParaRPr>
          </a:p>
          <a:p>
            <a:pPr algn="ctr"/>
            <a:endParaRPr lang="es-ES_tradnl" sz="2400" dirty="0" smtClean="0">
              <a:solidFill>
                <a:schemeClr val="tx1"/>
              </a:solidFill>
            </a:endParaRPr>
          </a:p>
          <a:p>
            <a:pPr algn="ctr"/>
            <a:endParaRPr lang="es-ES_tradnl" sz="2400" dirty="0">
              <a:solidFill>
                <a:schemeClr val="tx1"/>
              </a:solidFill>
            </a:endParaRPr>
          </a:p>
          <a:p>
            <a:pPr algn="ctr"/>
            <a:r>
              <a:rPr lang="es-ES_tradnl" sz="2400" i="1" dirty="0" smtClean="0">
                <a:solidFill>
                  <a:schemeClr val="tx1"/>
                </a:solidFill>
              </a:rPr>
              <a:t>sus armas:</a:t>
            </a:r>
          </a:p>
          <a:p>
            <a:pPr algn="ctr"/>
            <a:r>
              <a:rPr lang="es-ES_tradnl" sz="2400" b="1" dirty="0">
                <a:solidFill>
                  <a:schemeClr val="tx1"/>
                </a:solidFill>
              </a:rPr>
              <a:t>e</a:t>
            </a:r>
            <a:r>
              <a:rPr lang="es-ES_tradnl" sz="2400" b="1" dirty="0" smtClean="0">
                <a:solidFill>
                  <a:schemeClr val="tx1"/>
                </a:solidFill>
              </a:rPr>
              <a:t>studios</a:t>
            </a:r>
          </a:p>
          <a:p>
            <a:pPr algn="ctr"/>
            <a:r>
              <a:rPr lang="es-ES_tradnl" sz="2400" b="1" dirty="0" smtClean="0">
                <a:solidFill>
                  <a:schemeClr val="tx1"/>
                </a:solidFill>
              </a:rPr>
              <a:t>experiencia</a:t>
            </a:r>
          </a:p>
          <a:p>
            <a:pPr algn="ctr"/>
            <a:r>
              <a:rPr lang="es-ES_tradnl" sz="2400" b="1" dirty="0">
                <a:solidFill>
                  <a:schemeClr val="tx1"/>
                </a:solidFill>
              </a:rPr>
              <a:t>e</a:t>
            </a:r>
            <a:r>
              <a:rPr lang="es-ES_tradnl" sz="2400" b="1" dirty="0" smtClean="0">
                <a:solidFill>
                  <a:schemeClr val="tx1"/>
                </a:solidFill>
              </a:rPr>
              <a:t>l trabajo del río</a:t>
            </a:r>
          </a:p>
          <a:p>
            <a:pPr algn="ctr"/>
            <a:r>
              <a:rPr lang="es-ES_tradnl" sz="2400" b="1" dirty="0" smtClean="0">
                <a:solidFill>
                  <a:schemeClr val="tx1"/>
                </a:solidFill>
              </a:rPr>
              <a:t>restauración fluvial</a:t>
            </a:r>
          </a:p>
          <a:p>
            <a:pPr algn="ctr"/>
            <a:r>
              <a:rPr lang="es-ES_tradnl" sz="2400" b="1" dirty="0" smtClean="0">
                <a:solidFill>
                  <a:schemeClr val="tx1"/>
                </a:solidFill>
              </a:rPr>
              <a:t>ordenación del territorio</a:t>
            </a:r>
            <a:endParaRPr lang="es-ES_tradnl" sz="2400" b="1" dirty="0">
              <a:solidFill>
                <a:schemeClr val="tx1"/>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94944" y="1277925"/>
            <a:ext cx="1509648" cy="1509648"/>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580990" y="4953950"/>
            <a:ext cx="2776726" cy="473268"/>
          </a:xfrm>
          <a:prstGeom prst="rect">
            <a:avLst/>
          </a:prstGeom>
        </p:spPr>
      </p:pic>
      <p:sp>
        <p:nvSpPr>
          <p:cNvPr id="10" name="Freeform 9"/>
          <p:cNvSpPr/>
          <p:nvPr/>
        </p:nvSpPr>
        <p:spPr>
          <a:xfrm>
            <a:off x="3596862" y="3802221"/>
            <a:ext cx="749377" cy="2705730"/>
          </a:xfrm>
          <a:custGeom>
            <a:avLst/>
            <a:gdLst>
              <a:gd name="connsiteX0" fmla="*/ 307626 w 883470"/>
              <a:gd name="connsiteY0" fmla="*/ 2847722 h 2847722"/>
              <a:gd name="connsiteX1" fmla="*/ 386505 w 883470"/>
              <a:gd name="connsiteY1" fmla="*/ 2776726 h 2847722"/>
              <a:gd name="connsiteX2" fmla="*/ 410169 w 883470"/>
              <a:gd name="connsiteY2" fmla="*/ 2760949 h 2847722"/>
              <a:gd name="connsiteX3" fmla="*/ 473271 w 883470"/>
              <a:gd name="connsiteY3" fmla="*/ 2674177 h 2847722"/>
              <a:gd name="connsiteX4" fmla="*/ 489047 w 883470"/>
              <a:gd name="connsiteY4" fmla="*/ 2642623 h 2847722"/>
              <a:gd name="connsiteX5" fmla="*/ 512711 w 883470"/>
              <a:gd name="connsiteY5" fmla="*/ 2618958 h 2847722"/>
              <a:gd name="connsiteX6" fmla="*/ 544262 w 883470"/>
              <a:gd name="connsiteY6" fmla="*/ 2563739 h 2847722"/>
              <a:gd name="connsiteX7" fmla="*/ 560038 w 883470"/>
              <a:gd name="connsiteY7" fmla="*/ 2524296 h 2847722"/>
              <a:gd name="connsiteX8" fmla="*/ 552150 w 883470"/>
              <a:gd name="connsiteY8" fmla="*/ 2240313 h 2847722"/>
              <a:gd name="connsiteX9" fmla="*/ 520599 w 883470"/>
              <a:gd name="connsiteY9" fmla="*/ 2161429 h 2847722"/>
              <a:gd name="connsiteX10" fmla="*/ 496935 w 883470"/>
              <a:gd name="connsiteY10" fmla="*/ 2145652 h 2847722"/>
              <a:gd name="connsiteX11" fmla="*/ 489047 w 883470"/>
              <a:gd name="connsiteY11" fmla="*/ 2121987 h 2847722"/>
              <a:gd name="connsiteX12" fmla="*/ 449608 w 883470"/>
              <a:gd name="connsiteY12" fmla="*/ 2066768 h 2847722"/>
              <a:gd name="connsiteX13" fmla="*/ 425944 w 883470"/>
              <a:gd name="connsiteY13" fmla="*/ 2003660 h 2847722"/>
              <a:gd name="connsiteX14" fmla="*/ 402281 w 883470"/>
              <a:gd name="connsiteY14" fmla="*/ 1932665 h 2847722"/>
              <a:gd name="connsiteX15" fmla="*/ 386505 w 883470"/>
              <a:gd name="connsiteY15" fmla="*/ 1908999 h 2847722"/>
              <a:gd name="connsiteX16" fmla="*/ 370729 w 883470"/>
              <a:gd name="connsiteY16" fmla="*/ 1877446 h 2847722"/>
              <a:gd name="connsiteX17" fmla="*/ 362841 w 883470"/>
              <a:gd name="connsiteY17" fmla="*/ 1853780 h 2847722"/>
              <a:gd name="connsiteX18" fmla="*/ 339178 w 883470"/>
              <a:gd name="connsiteY18" fmla="*/ 1838003 h 2847722"/>
              <a:gd name="connsiteX19" fmla="*/ 315514 w 883470"/>
              <a:gd name="connsiteY19" fmla="*/ 1782784 h 2847722"/>
              <a:gd name="connsiteX20" fmla="*/ 299739 w 883470"/>
              <a:gd name="connsiteY20" fmla="*/ 1751231 h 2847722"/>
              <a:gd name="connsiteX21" fmla="*/ 276075 w 883470"/>
              <a:gd name="connsiteY21" fmla="*/ 1727565 h 2847722"/>
              <a:gd name="connsiteX22" fmla="*/ 260299 w 883470"/>
              <a:gd name="connsiteY22" fmla="*/ 1696012 h 2847722"/>
              <a:gd name="connsiteX23" fmla="*/ 212972 w 883470"/>
              <a:gd name="connsiteY23" fmla="*/ 1640793 h 2847722"/>
              <a:gd name="connsiteX24" fmla="*/ 205084 w 883470"/>
              <a:gd name="connsiteY24" fmla="*/ 1617127 h 2847722"/>
              <a:gd name="connsiteX25" fmla="*/ 165645 w 883470"/>
              <a:gd name="connsiteY25" fmla="*/ 1569797 h 2847722"/>
              <a:gd name="connsiteX26" fmla="*/ 141981 w 883470"/>
              <a:gd name="connsiteY26" fmla="*/ 1522466 h 2847722"/>
              <a:gd name="connsiteX27" fmla="*/ 110430 w 883470"/>
              <a:gd name="connsiteY27" fmla="*/ 1459359 h 2847722"/>
              <a:gd name="connsiteX28" fmla="*/ 70991 w 883470"/>
              <a:gd name="connsiteY28" fmla="*/ 1412028 h 2847722"/>
              <a:gd name="connsiteX29" fmla="*/ 63103 w 883470"/>
              <a:gd name="connsiteY29" fmla="*/ 1388363 h 2847722"/>
              <a:gd name="connsiteX30" fmla="*/ 47327 w 883470"/>
              <a:gd name="connsiteY30" fmla="*/ 1356809 h 2847722"/>
              <a:gd name="connsiteX31" fmla="*/ 39439 w 883470"/>
              <a:gd name="connsiteY31" fmla="*/ 1325256 h 2847722"/>
              <a:gd name="connsiteX32" fmla="*/ 15776 w 883470"/>
              <a:gd name="connsiteY32" fmla="*/ 1270037 h 2847722"/>
              <a:gd name="connsiteX33" fmla="*/ 7888 w 883470"/>
              <a:gd name="connsiteY33" fmla="*/ 1230595 h 2847722"/>
              <a:gd name="connsiteX34" fmla="*/ 0 w 883470"/>
              <a:gd name="connsiteY34" fmla="*/ 1206929 h 2847722"/>
              <a:gd name="connsiteX35" fmla="*/ 7888 w 883470"/>
              <a:gd name="connsiteY35" fmla="*/ 788843 h 2847722"/>
              <a:gd name="connsiteX36" fmla="*/ 23663 w 883470"/>
              <a:gd name="connsiteY36" fmla="*/ 733624 h 2847722"/>
              <a:gd name="connsiteX37" fmla="*/ 47327 w 883470"/>
              <a:gd name="connsiteY37" fmla="*/ 702070 h 2847722"/>
              <a:gd name="connsiteX38" fmla="*/ 63103 w 883470"/>
              <a:gd name="connsiteY38" fmla="*/ 646851 h 2847722"/>
              <a:gd name="connsiteX39" fmla="*/ 94654 w 883470"/>
              <a:gd name="connsiteY39" fmla="*/ 599521 h 2847722"/>
              <a:gd name="connsiteX40" fmla="*/ 110430 w 883470"/>
              <a:gd name="connsiteY40" fmla="*/ 567967 h 2847722"/>
              <a:gd name="connsiteX41" fmla="*/ 157757 w 883470"/>
              <a:gd name="connsiteY41" fmla="*/ 504859 h 2847722"/>
              <a:gd name="connsiteX42" fmla="*/ 220860 w 883470"/>
              <a:gd name="connsiteY42" fmla="*/ 457529 h 2847722"/>
              <a:gd name="connsiteX43" fmla="*/ 252411 w 883470"/>
              <a:gd name="connsiteY43" fmla="*/ 425975 h 2847722"/>
              <a:gd name="connsiteX44" fmla="*/ 291851 w 883470"/>
              <a:gd name="connsiteY44" fmla="*/ 402310 h 2847722"/>
              <a:gd name="connsiteX45" fmla="*/ 339178 w 883470"/>
              <a:gd name="connsiteY45" fmla="*/ 370756 h 2847722"/>
              <a:gd name="connsiteX46" fmla="*/ 394393 w 883470"/>
              <a:gd name="connsiteY46" fmla="*/ 331314 h 2847722"/>
              <a:gd name="connsiteX47" fmla="*/ 449608 w 883470"/>
              <a:gd name="connsiteY47" fmla="*/ 307649 h 2847722"/>
              <a:gd name="connsiteX48" fmla="*/ 496935 w 883470"/>
              <a:gd name="connsiteY48" fmla="*/ 283984 h 2847722"/>
              <a:gd name="connsiteX49" fmla="*/ 552150 w 883470"/>
              <a:gd name="connsiteY49" fmla="*/ 260318 h 2847722"/>
              <a:gd name="connsiteX50" fmla="*/ 607365 w 883470"/>
              <a:gd name="connsiteY50" fmla="*/ 228765 h 2847722"/>
              <a:gd name="connsiteX51" fmla="*/ 631029 w 883470"/>
              <a:gd name="connsiteY51" fmla="*/ 212988 h 2847722"/>
              <a:gd name="connsiteX52" fmla="*/ 662580 w 883470"/>
              <a:gd name="connsiteY52" fmla="*/ 197211 h 2847722"/>
              <a:gd name="connsiteX53" fmla="*/ 686244 w 883470"/>
              <a:gd name="connsiteY53" fmla="*/ 173546 h 2847722"/>
              <a:gd name="connsiteX54" fmla="*/ 709907 w 883470"/>
              <a:gd name="connsiteY54" fmla="*/ 165657 h 2847722"/>
              <a:gd name="connsiteX55" fmla="*/ 773010 w 883470"/>
              <a:gd name="connsiteY55" fmla="*/ 126215 h 2847722"/>
              <a:gd name="connsiteX56" fmla="*/ 788786 w 883470"/>
              <a:gd name="connsiteY56" fmla="*/ 102550 h 2847722"/>
              <a:gd name="connsiteX57" fmla="*/ 836113 w 883470"/>
              <a:gd name="connsiteY57" fmla="*/ 70996 h 2847722"/>
              <a:gd name="connsiteX58" fmla="*/ 859776 w 883470"/>
              <a:gd name="connsiteY58" fmla="*/ 55219 h 2847722"/>
              <a:gd name="connsiteX59" fmla="*/ 867664 w 883470"/>
              <a:gd name="connsiteY59" fmla="*/ 31554 h 2847722"/>
              <a:gd name="connsiteX60" fmla="*/ 883440 w 883470"/>
              <a:gd name="connsiteY60" fmla="*/ 0 h 284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83470" h="2847722">
                <a:moveTo>
                  <a:pt x="307626" y="2847722"/>
                </a:moveTo>
                <a:cubicBezTo>
                  <a:pt x="347050" y="2808296"/>
                  <a:pt x="343342" y="2809101"/>
                  <a:pt x="386505" y="2776726"/>
                </a:cubicBezTo>
                <a:cubicBezTo>
                  <a:pt x="394089" y="2771037"/>
                  <a:pt x="403466" y="2767653"/>
                  <a:pt x="410169" y="2760949"/>
                </a:cubicBezTo>
                <a:cubicBezTo>
                  <a:pt x="424561" y="2746556"/>
                  <a:pt x="465044" y="2690631"/>
                  <a:pt x="473271" y="2674177"/>
                </a:cubicBezTo>
                <a:cubicBezTo>
                  <a:pt x="478530" y="2663659"/>
                  <a:pt x="482212" y="2652192"/>
                  <a:pt x="489047" y="2642623"/>
                </a:cubicBezTo>
                <a:cubicBezTo>
                  <a:pt x="495531" y="2633545"/>
                  <a:pt x="504823" y="2626846"/>
                  <a:pt x="512711" y="2618958"/>
                </a:cubicBezTo>
                <a:cubicBezTo>
                  <a:pt x="530917" y="2546130"/>
                  <a:pt x="505100" y="2626403"/>
                  <a:pt x="544262" y="2563739"/>
                </a:cubicBezTo>
                <a:cubicBezTo>
                  <a:pt x="551766" y="2551731"/>
                  <a:pt x="554779" y="2537444"/>
                  <a:pt x="560038" y="2524296"/>
                </a:cubicBezTo>
                <a:cubicBezTo>
                  <a:pt x="574002" y="2398611"/>
                  <a:pt x="575022" y="2429014"/>
                  <a:pt x="552150" y="2240313"/>
                </a:cubicBezTo>
                <a:cubicBezTo>
                  <a:pt x="550898" y="2229986"/>
                  <a:pt x="530911" y="2173804"/>
                  <a:pt x="520599" y="2161429"/>
                </a:cubicBezTo>
                <a:cubicBezTo>
                  <a:pt x="514530" y="2154146"/>
                  <a:pt x="504823" y="2150911"/>
                  <a:pt x="496935" y="2145652"/>
                </a:cubicBezTo>
                <a:cubicBezTo>
                  <a:pt x="494306" y="2137764"/>
                  <a:pt x="492765" y="2129424"/>
                  <a:pt x="489047" y="2121987"/>
                </a:cubicBezTo>
                <a:cubicBezTo>
                  <a:pt x="483279" y="2110451"/>
                  <a:pt x="454969" y="2073917"/>
                  <a:pt x="449608" y="2066768"/>
                </a:cubicBezTo>
                <a:cubicBezTo>
                  <a:pt x="434389" y="1990669"/>
                  <a:pt x="453026" y="2057829"/>
                  <a:pt x="425944" y="2003660"/>
                </a:cubicBezTo>
                <a:cubicBezTo>
                  <a:pt x="361902" y="1875564"/>
                  <a:pt x="447476" y="2038125"/>
                  <a:pt x="402281" y="1932665"/>
                </a:cubicBezTo>
                <a:cubicBezTo>
                  <a:pt x="398547" y="1923951"/>
                  <a:pt x="391209" y="1917231"/>
                  <a:pt x="386505" y="1908999"/>
                </a:cubicBezTo>
                <a:cubicBezTo>
                  <a:pt x="380671" y="1898789"/>
                  <a:pt x="375361" y="1888254"/>
                  <a:pt x="370729" y="1877446"/>
                </a:cubicBezTo>
                <a:cubicBezTo>
                  <a:pt x="367454" y="1869803"/>
                  <a:pt x="368035" y="1860273"/>
                  <a:pt x="362841" y="1853780"/>
                </a:cubicBezTo>
                <a:cubicBezTo>
                  <a:pt x="356919" y="1846377"/>
                  <a:pt x="347066" y="1843262"/>
                  <a:pt x="339178" y="1838003"/>
                </a:cubicBezTo>
                <a:cubicBezTo>
                  <a:pt x="326222" y="1786177"/>
                  <a:pt x="339725" y="1825156"/>
                  <a:pt x="315514" y="1782784"/>
                </a:cubicBezTo>
                <a:cubicBezTo>
                  <a:pt x="309680" y="1772574"/>
                  <a:pt x="306573" y="1760800"/>
                  <a:pt x="299739" y="1751231"/>
                </a:cubicBezTo>
                <a:cubicBezTo>
                  <a:pt x="293255" y="1742153"/>
                  <a:pt x="282559" y="1736643"/>
                  <a:pt x="276075" y="1727565"/>
                </a:cubicBezTo>
                <a:cubicBezTo>
                  <a:pt x="269240" y="1717996"/>
                  <a:pt x="266531" y="1705984"/>
                  <a:pt x="260299" y="1696012"/>
                </a:cubicBezTo>
                <a:cubicBezTo>
                  <a:pt x="243432" y="1669022"/>
                  <a:pt x="234487" y="1662309"/>
                  <a:pt x="212972" y="1640793"/>
                </a:cubicBezTo>
                <a:cubicBezTo>
                  <a:pt x="210343" y="1632904"/>
                  <a:pt x="208803" y="1624565"/>
                  <a:pt x="205084" y="1617127"/>
                </a:cubicBezTo>
                <a:cubicBezTo>
                  <a:pt x="194103" y="1595164"/>
                  <a:pt x="183088" y="1587242"/>
                  <a:pt x="165645" y="1569797"/>
                </a:cubicBezTo>
                <a:cubicBezTo>
                  <a:pt x="145818" y="1510315"/>
                  <a:pt x="172563" y="1583634"/>
                  <a:pt x="141981" y="1522466"/>
                </a:cubicBezTo>
                <a:cubicBezTo>
                  <a:pt x="117719" y="1473939"/>
                  <a:pt x="159623" y="1524954"/>
                  <a:pt x="110430" y="1459359"/>
                </a:cubicBezTo>
                <a:cubicBezTo>
                  <a:pt x="84257" y="1424459"/>
                  <a:pt x="89388" y="1448827"/>
                  <a:pt x="70991" y="1412028"/>
                </a:cubicBezTo>
                <a:cubicBezTo>
                  <a:pt x="67273" y="1404591"/>
                  <a:pt x="66378" y="1396006"/>
                  <a:pt x="63103" y="1388363"/>
                </a:cubicBezTo>
                <a:cubicBezTo>
                  <a:pt x="58471" y="1377554"/>
                  <a:pt x="51456" y="1367820"/>
                  <a:pt x="47327" y="1356809"/>
                </a:cubicBezTo>
                <a:cubicBezTo>
                  <a:pt x="43521" y="1346658"/>
                  <a:pt x="42417" y="1335680"/>
                  <a:pt x="39439" y="1325256"/>
                </a:cubicBezTo>
                <a:cubicBezTo>
                  <a:pt x="31701" y="1298172"/>
                  <a:pt x="29799" y="1298086"/>
                  <a:pt x="15776" y="1270037"/>
                </a:cubicBezTo>
                <a:cubicBezTo>
                  <a:pt x="13147" y="1256890"/>
                  <a:pt x="11140" y="1243602"/>
                  <a:pt x="7888" y="1230595"/>
                </a:cubicBezTo>
                <a:cubicBezTo>
                  <a:pt x="5871" y="1222528"/>
                  <a:pt x="0" y="1215244"/>
                  <a:pt x="0" y="1206929"/>
                </a:cubicBezTo>
                <a:cubicBezTo>
                  <a:pt x="0" y="1067542"/>
                  <a:pt x="3001" y="928144"/>
                  <a:pt x="7888" y="788843"/>
                </a:cubicBezTo>
                <a:cubicBezTo>
                  <a:pt x="8032" y="784753"/>
                  <a:pt x="19834" y="740325"/>
                  <a:pt x="23663" y="733624"/>
                </a:cubicBezTo>
                <a:cubicBezTo>
                  <a:pt x="30185" y="722209"/>
                  <a:pt x="39439" y="712588"/>
                  <a:pt x="47327" y="702070"/>
                </a:cubicBezTo>
                <a:cubicBezTo>
                  <a:pt x="49184" y="694642"/>
                  <a:pt x="57959" y="656111"/>
                  <a:pt x="63103" y="646851"/>
                </a:cubicBezTo>
                <a:cubicBezTo>
                  <a:pt x="72311" y="630276"/>
                  <a:pt x="86175" y="616480"/>
                  <a:pt x="94654" y="599521"/>
                </a:cubicBezTo>
                <a:cubicBezTo>
                  <a:pt x="99913" y="589003"/>
                  <a:pt x="103907" y="577752"/>
                  <a:pt x="110430" y="567967"/>
                </a:cubicBezTo>
                <a:cubicBezTo>
                  <a:pt x="125015" y="546088"/>
                  <a:pt x="136722" y="520636"/>
                  <a:pt x="157757" y="504859"/>
                </a:cubicBezTo>
                <a:cubicBezTo>
                  <a:pt x="178791" y="489082"/>
                  <a:pt x="202269" y="476122"/>
                  <a:pt x="220860" y="457529"/>
                </a:cubicBezTo>
                <a:cubicBezTo>
                  <a:pt x="231377" y="447011"/>
                  <a:pt x="240670" y="435107"/>
                  <a:pt x="252411" y="425975"/>
                </a:cubicBezTo>
                <a:cubicBezTo>
                  <a:pt x="264513" y="416562"/>
                  <a:pt x="278916" y="410542"/>
                  <a:pt x="291851" y="402310"/>
                </a:cubicBezTo>
                <a:cubicBezTo>
                  <a:pt x="307847" y="392130"/>
                  <a:pt x="324010" y="382133"/>
                  <a:pt x="339178" y="370756"/>
                </a:cubicBezTo>
                <a:cubicBezTo>
                  <a:pt x="352724" y="360596"/>
                  <a:pt x="378243" y="340543"/>
                  <a:pt x="394393" y="331314"/>
                </a:cubicBezTo>
                <a:cubicBezTo>
                  <a:pt x="421687" y="315716"/>
                  <a:pt x="423058" y="316499"/>
                  <a:pt x="449608" y="307649"/>
                </a:cubicBezTo>
                <a:cubicBezTo>
                  <a:pt x="517418" y="262438"/>
                  <a:pt x="431625" y="316640"/>
                  <a:pt x="496935" y="283984"/>
                </a:cubicBezTo>
                <a:cubicBezTo>
                  <a:pt x="551413" y="256744"/>
                  <a:pt x="486481" y="276738"/>
                  <a:pt x="552150" y="260318"/>
                </a:cubicBezTo>
                <a:cubicBezTo>
                  <a:pt x="609804" y="221879"/>
                  <a:pt x="537311" y="268798"/>
                  <a:pt x="607365" y="228765"/>
                </a:cubicBezTo>
                <a:cubicBezTo>
                  <a:pt x="615596" y="224061"/>
                  <a:pt x="622798" y="217692"/>
                  <a:pt x="631029" y="212988"/>
                </a:cubicBezTo>
                <a:cubicBezTo>
                  <a:pt x="641238" y="207154"/>
                  <a:pt x="653012" y="204046"/>
                  <a:pt x="662580" y="197211"/>
                </a:cubicBezTo>
                <a:cubicBezTo>
                  <a:pt x="671657" y="190727"/>
                  <a:pt x="676962" y="179734"/>
                  <a:pt x="686244" y="173546"/>
                </a:cubicBezTo>
                <a:cubicBezTo>
                  <a:pt x="693162" y="168934"/>
                  <a:pt x="702265" y="168933"/>
                  <a:pt x="709907" y="165657"/>
                </a:cubicBezTo>
                <a:cubicBezTo>
                  <a:pt x="731777" y="156283"/>
                  <a:pt x="756023" y="143203"/>
                  <a:pt x="773010" y="126215"/>
                </a:cubicBezTo>
                <a:cubicBezTo>
                  <a:pt x="779713" y="119511"/>
                  <a:pt x="781651" y="108793"/>
                  <a:pt x="788786" y="102550"/>
                </a:cubicBezTo>
                <a:cubicBezTo>
                  <a:pt x="803055" y="90064"/>
                  <a:pt x="820337" y="81514"/>
                  <a:pt x="836113" y="70996"/>
                </a:cubicBezTo>
                <a:lnTo>
                  <a:pt x="859776" y="55219"/>
                </a:lnTo>
                <a:cubicBezTo>
                  <a:pt x="862405" y="47331"/>
                  <a:pt x="863946" y="38991"/>
                  <a:pt x="867664" y="31554"/>
                </a:cubicBezTo>
                <a:cubicBezTo>
                  <a:pt x="884899" y="-2917"/>
                  <a:pt x="883440" y="19760"/>
                  <a:pt x="883440" y="0"/>
                </a:cubicBezTo>
              </a:path>
            </a:pathLst>
          </a:custGeom>
          <a:noFill/>
          <a:ln w="2540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_tradnl"/>
          </a:p>
        </p:txBody>
      </p:sp>
    </p:spTree>
    <p:extLst>
      <p:ext uri="{BB962C8B-B14F-4D97-AF65-F5344CB8AC3E}">
        <p14:creationId xmlns:p14="http://schemas.microsoft.com/office/powerpoint/2010/main" val="127531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746141" cy="6837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Captura de pantalla 2015-04-12 a las 8.40.16.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00072" y="0"/>
            <a:ext cx="4543927" cy="6858000"/>
          </a:xfrm>
          <a:prstGeom prst="rect">
            <a:avLst/>
          </a:prstGeom>
        </p:spPr>
      </p:pic>
    </p:spTree>
    <p:extLst>
      <p:ext uri="{BB962C8B-B14F-4D97-AF65-F5344CB8AC3E}">
        <p14:creationId xmlns:p14="http://schemas.microsoft.com/office/powerpoint/2010/main" val="12334242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pantalla 2015-08-04 a las 23.00.5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98352"/>
            <a:ext cx="9144000" cy="5812686"/>
          </a:xfrm>
          <a:prstGeom prst="rect">
            <a:avLst/>
          </a:prstGeom>
        </p:spPr>
      </p:pic>
      <p:cxnSp>
        <p:nvCxnSpPr>
          <p:cNvPr id="4" name="Straight Connector 3"/>
          <p:cNvCxnSpPr/>
          <p:nvPr/>
        </p:nvCxnSpPr>
        <p:spPr>
          <a:xfrm flipV="1">
            <a:off x="0" y="598352"/>
            <a:ext cx="9144000" cy="5812686"/>
          </a:xfrm>
          <a:prstGeom prst="line">
            <a:avLst/>
          </a:prstGeom>
          <a:ln w="1270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0" y="598352"/>
            <a:ext cx="9144000" cy="5812686"/>
          </a:xfrm>
          <a:prstGeom prst="line">
            <a:avLst/>
          </a:prstGeom>
          <a:ln w="1270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0" y="19905"/>
            <a:ext cx="9144000" cy="646331"/>
          </a:xfrm>
          <a:prstGeom prst="rect">
            <a:avLst/>
          </a:prstGeom>
          <a:noFill/>
        </p:spPr>
        <p:txBody>
          <a:bodyPr wrap="square" rtlCol="0">
            <a:spAutoFit/>
          </a:bodyPr>
          <a:lstStyle/>
          <a:p>
            <a:r>
              <a:rPr lang="es-ES_tradnl" dirty="0" smtClean="0">
                <a:solidFill>
                  <a:prstClr val="black"/>
                </a:solidFill>
                <a:latin typeface="Calibri"/>
              </a:rPr>
              <a:t>Hay que terminar con una gestión de las inundaciones basada en la ingeniería tradicional, el choque frontal contra el río, las obras de emergencia sin planificación y sin control ambiental.</a:t>
            </a:r>
            <a:endParaRPr lang="es-ES_tradnl" dirty="0">
              <a:solidFill>
                <a:prstClr val="black"/>
              </a:solidFill>
              <a:latin typeface="Calibri"/>
            </a:endParaRPr>
          </a:p>
        </p:txBody>
      </p:sp>
      <p:sp>
        <p:nvSpPr>
          <p:cNvPr id="8" name="TextBox 7"/>
          <p:cNvSpPr txBox="1"/>
          <p:nvPr/>
        </p:nvSpPr>
        <p:spPr>
          <a:xfrm>
            <a:off x="-60475" y="6403814"/>
            <a:ext cx="9204475" cy="369332"/>
          </a:xfrm>
          <a:prstGeom prst="rect">
            <a:avLst/>
          </a:prstGeom>
          <a:noFill/>
        </p:spPr>
        <p:txBody>
          <a:bodyPr wrap="square" rtlCol="0">
            <a:spAutoFit/>
          </a:bodyPr>
          <a:lstStyle/>
          <a:p>
            <a:r>
              <a:rPr lang="es-ES_tradnl" b="1" dirty="0" smtClean="0">
                <a:solidFill>
                  <a:prstClr val="black"/>
                </a:solidFill>
                <a:latin typeface="Calibri"/>
              </a:rPr>
              <a:t>Proponemos una gestión basada en la adaptación, la ordenación del territorio y la restauración</a:t>
            </a:r>
            <a:endParaRPr lang="es-ES_tradnl" b="1" dirty="0">
              <a:solidFill>
                <a:prstClr val="black"/>
              </a:solidFill>
              <a:latin typeface="Calibri"/>
            </a:endParaRPr>
          </a:p>
        </p:txBody>
      </p:sp>
    </p:spTree>
    <p:extLst>
      <p:ext uri="{BB962C8B-B14F-4D97-AF65-F5344CB8AC3E}">
        <p14:creationId xmlns:p14="http://schemas.microsoft.com/office/powerpoint/2010/main" val="22819732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1" name="Rectangle 5"/>
          <p:cNvSpPr>
            <a:spLocks noChangeArrowheads="1"/>
          </p:cNvSpPr>
          <p:nvPr/>
        </p:nvSpPr>
        <p:spPr bwMode="auto">
          <a:xfrm>
            <a:off x="9443" y="1490668"/>
            <a:ext cx="9144000" cy="1261884"/>
          </a:xfrm>
          <a:prstGeom prst="rect">
            <a:avLst/>
          </a:prstGeom>
          <a:noFill/>
          <a:ln w="9525">
            <a:noFill/>
            <a:miter lim="800000"/>
            <a:headEnd/>
            <a:tailEnd/>
          </a:ln>
        </p:spPr>
        <p:txBody>
          <a:bodyPr>
            <a:spAutoFit/>
          </a:bodyPr>
          <a:lstStyle/>
          <a:p>
            <a:pPr algn="ctr"/>
            <a:endParaRPr lang="es-ES" sz="2400" b="1" dirty="0" smtClean="0">
              <a:solidFill>
                <a:srgbClr val="000000"/>
              </a:solidFill>
            </a:endParaRPr>
          </a:p>
          <a:p>
            <a:pPr algn="ctr"/>
            <a:endParaRPr lang="es-ES" sz="2400" dirty="0">
              <a:solidFill>
                <a:srgbClr val="000000"/>
              </a:solidFill>
            </a:endParaRPr>
          </a:p>
          <a:p>
            <a:pPr algn="ctr"/>
            <a:r>
              <a:rPr lang="es-ES" sz="2800" b="1" dirty="0">
                <a:solidFill>
                  <a:srgbClr val="000000"/>
                </a:solidFill>
              </a:rPr>
              <a:t>CAUDAL + SEDIMENTOS + CRECIDAS + ESPACIO + TIEMPO</a:t>
            </a:r>
          </a:p>
        </p:txBody>
      </p:sp>
      <p:grpSp>
        <p:nvGrpSpPr>
          <p:cNvPr id="21" name="20 Grupo"/>
          <p:cNvGrpSpPr/>
          <p:nvPr/>
        </p:nvGrpSpPr>
        <p:grpSpPr>
          <a:xfrm>
            <a:off x="179512" y="2752552"/>
            <a:ext cx="8732739" cy="1644650"/>
            <a:chOff x="251520" y="2636912"/>
            <a:chExt cx="8732739" cy="1644650"/>
          </a:xfrm>
        </p:grpSpPr>
        <p:grpSp>
          <p:nvGrpSpPr>
            <p:cNvPr id="2" name="Group 8"/>
            <p:cNvGrpSpPr>
              <a:grpSpLocks/>
            </p:cNvGrpSpPr>
            <p:nvPr/>
          </p:nvGrpSpPr>
          <p:grpSpPr bwMode="auto">
            <a:xfrm>
              <a:off x="251520" y="2636912"/>
              <a:ext cx="1531937" cy="1644650"/>
              <a:chOff x="204" y="1752"/>
              <a:chExt cx="965" cy="1036"/>
            </a:xfrm>
          </p:grpSpPr>
          <p:sp>
            <p:nvSpPr>
              <p:cNvPr id="120850" name="Text Box 6"/>
              <p:cNvSpPr txBox="1">
                <a:spLocks noChangeArrowheads="1"/>
              </p:cNvSpPr>
              <p:nvPr/>
            </p:nvSpPr>
            <p:spPr bwMode="auto">
              <a:xfrm>
                <a:off x="204" y="2205"/>
                <a:ext cx="965" cy="583"/>
              </a:xfrm>
              <a:prstGeom prst="rect">
                <a:avLst/>
              </a:prstGeom>
              <a:noFill/>
              <a:ln w="9525">
                <a:solidFill>
                  <a:schemeClr val="tx1"/>
                </a:solidFill>
                <a:miter lim="800000"/>
                <a:headEnd/>
                <a:tailEnd/>
              </a:ln>
            </p:spPr>
            <p:txBody>
              <a:bodyPr>
                <a:spAutoFit/>
              </a:bodyPr>
              <a:lstStyle/>
              <a:p>
                <a:r>
                  <a:rPr lang="es-ES">
                    <a:solidFill>
                      <a:srgbClr val="000000"/>
                    </a:solidFill>
                  </a:rPr>
                  <a:t>natural, con fluctuaciones estacionales</a:t>
                </a:r>
              </a:p>
            </p:txBody>
          </p:sp>
          <p:sp>
            <p:nvSpPr>
              <p:cNvPr id="120851" name="Line 7"/>
              <p:cNvSpPr>
                <a:spLocks noChangeShapeType="1"/>
              </p:cNvSpPr>
              <p:nvPr/>
            </p:nvSpPr>
            <p:spPr bwMode="auto">
              <a:xfrm>
                <a:off x="612" y="1752"/>
                <a:ext cx="0" cy="453"/>
              </a:xfrm>
              <a:prstGeom prst="line">
                <a:avLst/>
              </a:prstGeom>
              <a:noFill/>
              <a:ln w="9525">
                <a:solidFill>
                  <a:schemeClr val="tx1"/>
                </a:solidFill>
                <a:round/>
                <a:headEnd/>
                <a:tailEnd/>
              </a:ln>
            </p:spPr>
            <p:txBody>
              <a:bodyPr/>
              <a:lstStyle/>
              <a:p>
                <a:endParaRPr lang="es-ES"/>
              </a:p>
            </p:txBody>
          </p:sp>
        </p:grpSp>
        <p:grpSp>
          <p:nvGrpSpPr>
            <p:cNvPr id="3" name="Group 9"/>
            <p:cNvGrpSpPr>
              <a:grpSpLocks/>
            </p:cNvGrpSpPr>
            <p:nvPr/>
          </p:nvGrpSpPr>
          <p:grpSpPr bwMode="auto">
            <a:xfrm>
              <a:off x="1907704" y="2636912"/>
              <a:ext cx="1531938" cy="1370013"/>
              <a:chOff x="204" y="1752"/>
              <a:chExt cx="965" cy="863"/>
            </a:xfrm>
          </p:grpSpPr>
          <p:sp>
            <p:nvSpPr>
              <p:cNvPr id="120848" name="Text Box 10"/>
              <p:cNvSpPr txBox="1">
                <a:spLocks noChangeArrowheads="1"/>
              </p:cNvSpPr>
              <p:nvPr/>
            </p:nvSpPr>
            <p:spPr bwMode="auto">
              <a:xfrm>
                <a:off x="204" y="2205"/>
                <a:ext cx="965" cy="410"/>
              </a:xfrm>
              <a:prstGeom prst="rect">
                <a:avLst/>
              </a:prstGeom>
              <a:noFill/>
              <a:ln w="9525">
                <a:solidFill>
                  <a:schemeClr val="tx1"/>
                </a:solidFill>
                <a:miter lim="800000"/>
                <a:headEnd/>
                <a:tailEnd/>
              </a:ln>
            </p:spPr>
            <p:txBody>
              <a:bodyPr>
                <a:spAutoFit/>
              </a:bodyPr>
              <a:lstStyle/>
              <a:p>
                <a:r>
                  <a:rPr lang="es-ES" dirty="0">
                    <a:solidFill>
                      <a:srgbClr val="000000"/>
                    </a:solidFill>
                  </a:rPr>
                  <a:t>que puedan movilizarse</a:t>
                </a:r>
              </a:p>
            </p:txBody>
          </p:sp>
          <p:sp>
            <p:nvSpPr>
              <p:cNvPr id="120849" name="Line 11"/>
              <p:cNvSpPr>
                <a:spLocks noChangeShapeType="1"/>
              </p:cNvSpPr>
              <p:nvPr/>
            </p:nvSpPr>
            <p:spPr bwMode="auto">
              <a:xfrm>
                <a:off x="748" y="1752"/>
                <a:ext cx="0" cy="453"/>
              </a:xfrm>
              <a:prstGeom prst="line">
                <a:avLst/>
              </a:prstGeom>
              <a:noFill/>
              <a:ln w="9525">
                <a:solidFill>
                  <a:schemeClr val="tx1"/>
                </a:solidFill>
                <a:round/>
                <a:headEnd/>
                <a:tailEnd/>
              </a:ln>
            </p:spPr>
            <p:txBody>
              <a:bodyPr/>
              <a:lstStyle/>
              <a:p>
                <a:endParaRPr lang="es-ES"/>
              </a:p>
            </p:txBody>
          </p:sp>
        </p:grpSp>
        <p:grpSp>
          <p:nvGrpSpPr>
            <p:cNvPr id="4" name="Group 12"/>
            <p:cNvGrpSpPr>
              <a:grpSpLocks/>
            </p:cNvGrpSpPr>
            <p:nvPr/>
          </p:nvGrpSpPr>
          <p:grpSpPr bwMode="auto">
            <a:xfrm>
              <a:off x="3563888" y="2636913"/>
              <a:ext cx="2089150" cy="1643063"/>
              <a:chOff x="204" y="1752"/>
              <a:chExt cx="965" cy="1035"/>
            </a:xfrm>
          </p:grpSpPr>
          <p:sp>
            <p:nvSpPr>
              <p:cNvPr id="120846" name="Text Box 13"/>
              <p:cNvSpPr txBox="1">
                <a:spLocks noChangeArrowheads="1"/>
              </p:cNvSpPr>
              <p:nvPr/>
            </p:nvSpPr>
            <p:spPr bwMode="auto">
              <a:xfrm>
                <a:off x="204" y="2205"/>
                <a:ext cx="965" cy="582"/>
              </a:xfrm>
              <a:prstGeom prst="rect">
                <a:avLst/>
              </a:prstGeom>
              <a:noFill/>
              <a:ln w="9525">
                <a:solidFill>
                  <a:schemeClr val="tx1"/>
                </a:solidFill>
                <a:miter lim="800000"/>
                <a:headEnd/>
                <a:tailEnd/>
              </a:ln>
            </p:spPr>
            <p:txBody>
              <a:bodyPr>
                <a:spAutoFit/>
              </a:bodyPr>
              <a:lstStyle/>
              <a:p>
                <a:r>
                  <a:rPr lang="es-ES" dirty="0">
                    <a:solidFill>
                      <a:srgbClr val="000000"/>
                    </a:solidFill>
                  </a:rPr>
                  <a:t>que aceleren </a:t>
                </a:r>
                <a:r>
                  <a:rPr lang="es-ES" dirty="0" smtClean="0">
                    <a:solidFill>
                      <a:srgbClr val="000000"/>
                    </a:solidFill>
                  </a:rPr>
                  <a:t>el funcionamiento de todo el sistema</a:t>
                </a:r>
                <a:endParaRPr lang="es-ES" dirty="0">
                  <a:solidFill>
                    <a:srgbClr val="000000"/>
                  </a:solidFill>
                </a:endParaRPr>
              </a:p>
            </p:txBody>
          </p:sp>
          <p:sp>
            <p:nvSpPr>
              <p:cNvPr id="120847" name="Line 14"/>
              <p:cNvSpPr>
                <a:spLocks noChangeShapeType="1"/>
              </p:cNvSpPr>
              <p:nvPr/>
            </p:nvSpPr>
            <p:spPr bwMode="auto">
              <a:xfrm>
                <a:off x="769" y="1752"/>
                <a:ext cx="0" cy="453"/>
              </a:xfrm>
              <a:prstGeom prst="line">
                <a:avLst/>
              </a:prstGeom>
              <a:noFill/>
              <a:ln w="9525">
                <a:solidFill>
                  <a:schemeClr val="tx1"/>
                </a:solidFill>
                <a:round/>
                <a:headEnd/>
                <a:tailEnd/>
              </a:ln>
            </p:spPr>
            <p:txBody>
              <a:bodyPr/>
              <a:lstStyle/>
              <a:p>
                <a:endParaRPr lang="es-ES"/>
              </a:p>
            </p:txBody>
          </p:sp>
        </p:grpSp>
        <p:grpSp>
          <p:nvGrpSpPr>
            <p:cNvPr id="5" name="Group 15"/>
            <p:cNvGrpSpPr>
              <a:grpSpLocks/>
            </p:cNvGrpSpPr>
            <p:nvPr/>
          </p:nvGrpSpPr>
          <p:grpSpPr bwMode="auto">
            <a:xfrm>
              <a:off x="5796136" y="2636912"/>
              <a:ext cx="1439862" cy="1644650"/>
              <a:chOff x="204" y="1752"/>
              <a:chExt cx="907" cy="1036"/>
            </a:xfrm>
          </p:grpSpPr>
          <p:sp>
            <p:nvSpPr>
              <p:cNvPr id="120844" name="Text Box 16"/>
              <p:cNvSpPr txBox="1">
                <a:spLocks noChangeArrowheads="1"/>
              </p:cNvSpPr>
              <p:nvPr/>
            </p:nvSpPr>
            <p:spPr bwMode="auto">
              <a:xfrm>
                <a:off x="204" y="2205"/>
                <a:ext cx="907" cy="583"/>
              </a:xfrm>
              <a:prstGeom prst="rect">
                <a:avLst/>
              </a:prstGeom>
              <a:noFill/>
              <a:ln w="9525">
                <a:solidFill>
                  <a:schemeClr val="tx1"/>
                </a:solidFill>
                <a:miter lim="800000"/>
                <a:headEnd/>
                <a:tailEnd/>
              </a:ln>
            </p:spPr>
            <p:txBody>
              <a:bodyPr wrap="square">
                <a:spAutoFit/>
              </a:bodyPr>
              <a:lstStyle/>
              <a:p>
                <a:r>
                  <a:rPr lang="es-ES" dirty="0">
                    <a:solidFill>
                      <a:srgbClr val="000000"/>
                    </a:solidFill>
                  </a:rPr>
                  <a:t>continuo y ancho, sin obstáculos</a:t>
                </a:r>
              </a:p>
            </p:txBody>
          </p:sp>
          <p:sp>
            <p:nvSpPr>
              <p:cNvPr id="120845" name="Line 17"/>
              <p:cNvSpPr>
                <a:spLocks noChangeShapeType="1"/>
              </p:cNvSpPr>
              <p:nvPr/>
            </p:nvSpPr>
            <p:spPr bwMode="auto">
              <a:xfrm>
                <a:off x="703" y="1752"/>
                <a:ext cx="0" cy="453"/>
              </a:xfrm>
              <a:prstGeom prst="line">
                <a:avLst/>
              </a:prstGeom>
              <a:noFill/>
              <a:ln w="9525">
                <a:solidFill>
                  <a:schemeClr val="tx1"/>
                </a:solidFill>
                <a:round/>
                <a:headEnd/>
                <a:tailEnd/>
              </a:ln>
            </p:spPr>
            <p:txBody>
              <a:bodyPr/>
              <a:lstStyle/>
              <a:p>
                <a:endParaRPr lang="es-ES"/>
              </a:p>
            </p:txBody>
          </p:sp>
        </p:grpSp>
        <p:grpSp>
          <p:nvGrpSpPr>
            <p:cNvPr id="6" name="Group 18"/>
            <p:cNvGrpSpPr>
              <a:grpSpLocks/>
            </p:cNvGrpSpPr>
            <p:nvPr/>
          </p:nvGrpSpPr>
          <p:grpSpPr bwMode="auto">
            <a:xfrm>
              <a:off x="7307858" y="2636912"/>
              <a:ext cx="1676401" cy="1643063"/>
              <a:chOff x="113" y="1752"/>
              <a:chExt cx="1056" cy="1035"/>
            </a:xfrm>
          </p:grpSpPr>
          <p:sp>
            <p:nvSpPr>
              <p:cNvPr id="120842" name="Text Box 19"/>
              <p:cNvSpPr txBox="1">
                <a:spLocks noChangeArrowheads="1"/>
              </p:cNvSpPr>
              <p:nvPr/>
            </p:nvSpPr>
            <p:spPr bwMode="auto">
              <a:xfrm>
                <a:off x="113" y="2205"/>
                <a:ext cx="1056" cy="582"/>
              </a:xfrm>
              <a:prstGeom prst="rect">
                <a:avLst/>
              </a:prstGeom>
              <a:noFill/>
              <a:ln w="9525">
                <a:solidFill>
                  <a:schemeClr val="tx1"/>
                </a:solidFill>
                <a:miter lim="800000"/>
                <a:headEnd/>
                <a:tailEnd/>
              </a:ln>
            </p:spPr>
            <p:txBody>
              <a:bodyPr wrap="square">
                <a:spAutoFit/>
              </a:bodyPr>
              <a:lstStyle/>
              <a:p>
                <a:r>
                  <a:rPr lang="es-ES" dirty="0">
                    <a:solidFill>
                      <a:srgbClr val="000000"/>
                    </a:solidFill>
                  </a:rPr>
                  <a:t>para que el río se </a:t>
                </a:r>
                <a:r>
                  <a:rPr lang="es-ES" dirty="0" err="1">
                    <a:solidFill>
                      <a:srgbClr val="000000"/>
                    </a:solidFill>
                  </a:rPr>
                  <a:t>renaturalice</a:t>
                </a:r>
                <a:r>
                  <a:rPr lang="es-ES" dirty="0">
                    <a:solidFill>
                      <a:srgbClr val="000000"/>
                    </a:solidFill>
                  </a:rPr>
                  <a:t> a sí mismo</a:t>
                </a:r>
              </a:p>
            </p:txBody>
          </p:sp>
          <p:sp>
            <p:nvSpPr>
              <p:cNvPr id="120843" name="Line 20"/>
              <p:cNvSpPr>
                <a:spLocks noChangeShapeType="1"/>
              </p:cNvSpPr>
              <p:nvPr/>
            </p:nvSpPr>
            <p:spPr bwMode="auto">
              <a:xfrm>
                <a:off x="612" y="1752"/>
                <a:ext cx="0" cy="453"/>
              </a:xfrm>
              <a:prstGeom prst="line">
                <a:avLst/>
              </a:prstGeom>
              <a:noFill/>
              <a:ln w="9525">
                <a:solidFill>
                  <a:schemeClr val="tx1"/>
                </a:solidFill>
                <a:round/>
                <a:headEnd/>
                <a:tailEnd/>
              </a:ln>
            </p:spPr>
            <p:txBody>
              <a:bodyPr/>
              <a:lstStyle/>
              <a:p>
                <a:endParaRPr lang="es-ES"/>
              </a:p>
            </p:txBody>
          </p:sp>
        </p:grpSp>
      </p:grpSp>
      <p:sp>
        <p:nvSpPr>
          <p:cNvPr id="116757" name="Rectangle 21"/>
          <p:cNvSpPr>
            <a:spLocks noChangeArrowheads="1"/>
          </p:cNvSpPr>
          <p:nvPr/>
        </p:nvSpPr>
        <p:spPr bwMode="auto">
          <a:xfrm>
            <a:off x="-3944" y="4549676"/>
            <a:ext cx="9144000" cy="2308324"/>
          </a:xfrm>
          <a:prstGeom prst="rect">
            <a:avLst/>
          </a:prstGeom>
          <a:noFill/>
          <a:ln w="9525">
            <a:noFill/>
            <a:miter lim="800000"/>
            <a:headEnd/>
            <a:tailEnd/>
          </a:ln>
        </p:spPr>
        <p:txBody>
          <a:bodyPr>
            <a:spAutoFit/>
          </a:bodyPr>
          <a:lstStyle/>
          <a:p>
            <a:pPr algn="ctr"/>
            <a:r>
              <a:rPr lang="es-ES" altLang="zh-CN" sz="2400" dirty="0">
                <a:solidFill>
                  <a:srgbClr val="000000"/>
                </a:solidFill>
                <a:ea typeface="SimSun" pitchFamily="2" charset="-122"/>
              </a:rPr>
              <a:t>Para todo ello hay que </a:t>
            </a:r>
            <a:r>
              <a:rPr lang="es-ES" altLang="zh-CN" sz="2400" dirty="0" smtClean="0">
                <a:solidFill>
                  <a:srgbClr val="000000"/>
                </a:solidFill>
                <a:ea typeface="SimSun" pitchFamily="2" charset="-122"/>
              </a:rPr>
              <a:t>eliminar presiones </a:t>
            </a:r>
            <a:r>
              <a:rPr lang="es-ES" altLang="zh-CN" sz="2400" dirty="0">
                <a:solidFill>
                  <a:srgbClr val="000000"/>
                </a:solidFill>
                <a:ea typeface="SimSun" pitchFamily="2" charset="-122"/>
              </a:rPr>
              <a:t>e impactos en cuenca, llanura de inundación y </a:t>
            </a:r>
            <a:r>
              <a:rPr lang="es-ES" altLang="zh-CN" sz="2400" dirty="0" smtClean="0">
                <a:solidFill>
                  <a:srgbClr val="000000"/>
                </a:solidFill>
                <a:ea typeface="SimSun" pitchFamily="2" charset="-122"/>
              </a:rPr>
              <a:t>cauce</a:t>
            </a:r>
            <a:endParaRPr lang="es-ES" sz="2400" dirty="0" smtClean="0">
              <a:solidFill>
                <a:srgbClr val="000000"/>
              </a:solidFill>
              <a:ea typeface="SimSun" pitchFamily="2" charset="-122"/>
            </a:endParaRPr>
          </a:p>
          <a:p>
            <a:pPr algn="ctr"/>
            <a:r>
              <a:rPr lang="es-ES" sz="2400" b="1" dirty="0" smtClean="0">
                <a:solidFill>
                  <a:srgbClr val="000000"/>
                </a:solidFill>
                <a:ea typeface="SimSun" pitchFamily="2" charset="-122"/>
              </a:rPr>
              <a:t>LA RESTAURACIÓN FLUVIAL ES </a:t>
            </a:r>
          </a:p>
          <a:p>
            <a:pPr algn="ctr"/>
            <a:r>
              <a:rPr lang="es-ES" sz="2400" b="1" dirty="0" smtClean="0">
                <a:solidFill>
                  <a:srgbClr val="000000"/>
                </a:solidFill>
                <a:ea typeface="SimSun" pitchFamily="2" charset="-122"/>
              </a:rPr>
              <a:t>AUTO-RESTAURACIÓN HIDROMORFOLÓGICA</a:t>
            </a:r>
          </a:p>
          <a:p>
            <a:pPr algn="ctr"/>
            <a:r>
              <a:rPr lang="es-ES" sz="2400" b="1" dirty="0" smtClean="0">
                <a:solidFill>
                  <a:srgbClr val="000000"/>
                </a:solidFill>
                <a:ea typeface="SimSun" pitchFamily="2" charset="-122"/>
              </a:rPr>
              <a:t> Si se recupera el funcionamiento </a:t>
            </a:r>
            <a:r>
              <a:rPr lang="es-ES" sz="2400" b="1" dirty="0" err="1" smtClean="0">
                <a:solidFill>
                  <a:srgbClr val="000000"/>
                </a:solidFill>
                <a:ea typeface="SimSun" pitchFamily="2" charset="-122"/>
              </a:rPr>
              <a:t>hidromorfológico</a:t>
            </a:r>
            <a:r>
              <a:rPr lang="es-ES" sz="2400" b="1" dirty="0" smtClean="0">
                <a:solidFill>
                  <a:srgbClr val="000000"/>
                </a:solidFill>
                <a:ea typeface="SimSun" pitchFamily="2" charset="-122"/>
              </a:rPr>
              <a:t> todos los demás elementos del sistema se recuperarán solos</a:t>
            </a:r>
            <a:endParaRPr lang="es-ES" sz="2400" b="1" dirty="0">
              <a:solidFill>
                <a:srgbClr val="000000"/>
              </a:solidFill>
              <a:ea typeface="SimSun" pitchFamily="2" charset="-122"/>
            </a:endParaRPr>
          </a:p>
        </p:txBody>
      </p:sp>
      <p:sp>
        <p:nvSpPr>
          <p:cNvPr id="20" name="19 Rectángulo"/>
          <p:cNvSpPr/>
          <p:nvPr/>
        </p:nvSpPr>
        <p:spPr>
          <a:xfrm>
            <a:off x="0" y="0"/>
            <a:ext cx="9144000" cy="2308324"/>
          </a:xfrm>
          <a:prstGeom prst="rect">
            <a:avLst/>
          </a:prstGeom>
        </p:spPr>
        <p:txBody>
          <a:bodyPr wrap="square">
            <a:spAutoFit/>
          </a:bodyPr>
          <a:lstStyle/>
          <a:p>
            <a:pPr algn="ctr"/>
            <a:r>
              <a:rPr lang="es-ES" sz="2400" b="1" dirty="0" smtClean="0"/>
              <a:t>Lo “</a:t>
            </a:r>
            <a:r>
              <a:rPr lang="es-ES" sz="2400" b="1" dirty="0" err="1" smtClean="0"/>
              <a:t>hidromorfológico</a:t>
            </a:r>
            <a:r>
              <a:rPr lang="es-ES" sz="2400" b="1" dirty="0" smtClean="0"/>
              <a:t>” es el ingrediente fundamental en la restauración fluvial.</a:t>
            </a:r>
          </a:p>
          <a:p>
            <a:pPr algn="ctr"/>
            <a:endParaRPr lang="es-ES" sz="2400" b="1" dirty="0" smtClean="0"/>
          </a:p>
          <a:p>
            <a:pPr algn="ctr"/>
            <a:endParaRPr lang="es-ES" sz="2400" b="1" dirty="0"/>
          </a:p>
          <a:p>
            <a:pPr algn="ctr"/>
            <a:endParaRPr lang="es-ES" sz="2400" b="1" dirty="0" smtClean="0"/>
          </a:p>
          <a:p>
            <a:pPr algn="ctr"/>
            <a:r>
              <a:rPr lang="es-ES" sz="2400" b="1" dirty="0" smtClean="0"/>
              <a:t>La restauración fluvial es imposible sin…</a:t>
            </a:r>
          </a:p>
        </p:txBody>
      </p:sp>
      <p:sp>
        <p:nvSpPr>
          <p:cNvPr id="7" name="6 Rectángulo"/>
          <p:cNvSpPr/>
          <p:nvPr/>
        </p:nvSpPr>
        <p:spPr>
          <a:xfrm>
            <a:off x="-35545" y="836712"/>
            <a:ext cx="9144000" cy="830997"/>
          </a:xfrm>
          <a:prstGeom prst="rect">
            <a:avLst/>
          </a:prstGeom>
        </p:spPr>
        <p:txBody>
          <a:bodyPr wrap="square">
            <a:spAutoFit/>
          </a:bodyPr>
          <a:lstStyle/>
          <a:p>
            <a:pPr algn="ctr"/>
            <a:r>
              <a:rPr lang="es-ES" sz="2400" b="1" dirty="0"/>
              <a:t>RESTAURAR UN RÍO es </a:t>
            </a:r>
            <a:r>
              <a:rPr lang="es-ES" sz="2400" b="1" dirty="0">
                <a:cs typeface="Arial" pitchFamily="34" charset="0"/>
              </a:rPr>
              <a:t>devolverle su libertad, su dinámica </a:t>
            </a:r>
            <a:r>
              <a:rPr lang="es-ES" sz="2400" b="1" dirty="0" err="1">
                <a:cs typeface="Arial" pitchFamily="34" charset="0"/>
              </a:rPr>
              <a:t>hidrogeomorfológica</a:t>
            </a:r>
            <a:r>
              <a:rPr lang="es-ES" sz="2400" b="1" dirty="0">
                <a:cs typeface="Arial" pitchFamily="34" charset="0"/>
              </a:rPr>
              <a:t> natural y su territorio</a:t>
            </a:r>
            <a:endParaRPr lang="es-ES" sz="2400" b="1" dirty="0"/>
          </a:p>
        </p:txBody>
      </p:sp>
    </p:spTree>
    <p:extLst>
      <p:ext uri="{BB962C8B-B14F-4D97-AF65-F5344CB8AC3E}">
        <p14:creationId xmlns:p14="http://schemas.microsoft.com/office/powerpoint/2010/main" val="2975730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0"/>
            <a:ext cx="9144000" cy="461665"/>
          </a:xfrm>
          <a:prstGeom prst="rect">
            <a:avLst/>
          </a:prstGeom>
          <a:noFill/>
        </p:spPr>
        <p:txBody>
          <a:bodyPr wrap="square" rtlCol="0">
            <a:spAutoFit/>
          </a:bodyPr>
          <a:lstStyle/>
          <a:p>
            <a:pPr algn="ctr"/>
            <a:r>
              <a:rPr lang="es-ES" sz="2400" b="1" dirty="0" smtClean="0"/>
              <a:t>VARIABLES HIDROGEOMORFOLÓGICAS DE LOS SISTEMAS FLUVIALES</a:t>
            </a:r>
            <a:endParaRPr lang="es-ES" sz="2400" b="1" dirty="0"/>
          </a:p>
        </p:txBody>
      </p:sp>
      <p:sp>
        <p:nvSpPr>
          <p:cNvPr id="3" name="2 CuadroTexto"/>
          <p:cNvSpPr txBox="1"/>
          <p:nvPr/>
        </p:nvSpPr>
        <p:spPr>
          <a:xfrm>
            <a:off x="2987824" y="1340768"/>
            <a:ext cx="2376264" cy="2031325"/>
          </a:xfrm>
          <a:prstGeom prst="rect">
            <a:avLst/>
          </a:prstGeom>
          <a:solidFill>
            <a:schemeClr val="accent5">
              <a:lumMod val="20000"/>
              <a:lumOff val="80000"/>
            </a:schemeClr>
          </a:solidFill>
        </p:spPr>
        <p:txBody>
          <a:bodyPr wrap="square" rtlCol="0">
            <a:spAutoFit/>
          </a:bodyPr>
          <a:lstStyle/>
          <a:p>
            <a:r>
              <a:rPr lang="es-ES" b="1" dirty="0" smtClean="0"/>
              <a:t>Variables externas, independientes o de control:</a:t>
            </a:r>
          </a:p>
          <a:p>
            <a:endParaRPr lang="es-ES" b="1" dirty="0" smtClean="0"/>
          </a:p>
          <a:p>
            <a:r>
              <a:rPr lang="es-ES" b="1" dirty="0" smtClean="0"/>
              <a:t>CAUDALES HÍDRICOS</a:t>
            </a:r>
          </a:p>
          <a:p>
            <a:endParaRPr lang="es-ES" b="1" dirty="0" smtClean="0"/>
          </a:p>
          <a:p>
            <a:r>
              <a:rPr lang="es-ES" b="1" dirty="0" smtClean="0"/>
              <a:t>CAUDALES SÓLIDOS</a:t>
            </a:r>
            <a:endParaRPr lang="es-ES" b="1" dirty="0"/>
          </a:p>
        </p:txBody>
      </p:sp>
      <p:sp>
        <p:nvSpPr>
          <p:cNvPr id="4" name="3 CuadroTexto"/>
          <p:cNvSpPr txBox="1"/>
          <p:nvPr/>
        </p:nvSpPr>
        <p:spPr>
          <a:xfrm>
            <a:off x="6156176" y="1779687"/>
            <a:ext cx="2771800" cy="5078313"/>
          </a:xfrm>
          <a:prstGeom prst="rect">
            <a:avLst/>
          </a:prstGeom>
          <a:solidFill>
            <a:schemeClr val="accent3">
              <a:lumMod val="20000"/>
              <a:lumOff val="80000"/>
            </a:schemeClr>
          </a:solidFill>
        </p:spPr>
        <p:txBody>
          <a:bodyPr wrap="square" rtlCol="0">
            <a:spAutoFit/>
          </a:bodyPr>
          <a:lstStyle/>
          <a:p>
            <a:r>
              <a:rPr lang="es-ES" b="1" dirty="0" smtClean="0"/>
              <a:t>Variables internas de respuesta o grados de libertad (definen el cauce autoajustable):</a:t>
            </a:r>
          </a:p>
          <a:p>
            <a:endParaRPr lang="es-ES" b="1" dirty="0" smtClean="0"/>
          </a:p>
          <a:p>
            <a:r>
              <a:rPr lang="es-ES" b="1" dirty="0" smtClean="0"/>
              <a:t>PENDIENTE</a:t>
            </a:r>
          </a:p>
          <a:p>
            <a:endParaRPr lang="es-ES" b="1" dirty="0" smtClean="0"/>
          </a:p>
          <a:p>
            <a:r>
              <a:rPr lang="es-ES" b="1" dirty="0" smtClean="0"/>
              <a:t>ANCHURA</a:t>
            </a:r>
          </a:p>
          <a:p>
            <a:endParaRPr lang="es-ES" b="1" dirty="0" smtClean="0"/>
          </a:p>
          <a:p>
            <a:r>
              <a:rPr lang="es-ES" b="1" dirty="0" smtClean="0"/>
              <a:t>PROFUNDIDAD</a:t>
            </a:r>
          </a:p>
          <a:p>
            <a:endParaRPr lang="es-ES" b="1" dirty="0" smtClean="0"/>
          </a:p>
          <a:p>
            <a:r>
              <a:rPr lang="es-ES" b="1" dirty="0" smtClean="0"/>
              <a:t>RUGOSIDAD</a:t>
            </a:r>
          </a:p>
          <a:p>
            <a:endParaRPr lang="es-ES" b="1" dirty="0" smtClean="0"/>
          </a:p>
          <a:p>
            <a:r>
              <a:rPr lang="es-ES" b="1" dirty="0" smtClean="0"/>
              <a:t>FORMA EN PLANTA</a:t>
            </a:r>
          </a:p>
          <a:p>
            <a:endParaRPr lang="es-ES" b="1" dirty="0" smtClean="0"/>
          </a:p>
          <a:p>
            <a:r>
              <a:rPr lang="es-ES" b="1" dirty="0" smtClean="0"/>
              <a:t>Otras (sinuosidad, longitud de onda, velocidad de la corriente, etc.)</a:t>
            </a:r>
            <a:endParaRPr lang="es-ES" b="1" dirty="0"/>
          </a:p>
        </p:txBody>
      </p:sp>
      <p:sp>
        <p:nvSpPr>
          <p:cNvPr id="5" name="4 CuadroTexto"/>
          <p:cNvSpPr txBox="1"/>
          <p:nvPr/>
        </p:nvSpPr>
        <p:spPr>
          <a:xfrm>
            <a:off x="1475656" y="4005064"/>
            <a:ext cx="3528392" cy="2585323"/>
          </a:xfrm>
          <a:prstGeom prst="rect">
            <a:avLst/>
          </a:prstGeom>
          <a:solidFill>
            <a:schemeClr val="accent6">
              <a:lumMod val="20000"/>
              <a:lumOff val="80000"/>
            </a:schemeClr>
          </a:solidFill>
        </p:spPr>
        <p:txBody>
          <a:bodyPr wrap="square" rtlCol="0">
            <a:spAutoFit/>
          </a:bodyPr>
          <a:lstStyle/>
          <a:p>
            <a:r>
              <a:rPr lang="es-ES" b="1" dirty="0" smtClean="0"/>
              <a:t>Variables de control secundarias:</a:t>
            </a:r>
          </a:p>
          <a:p>
            <a:endParaRPr lang="es-ES" b="1" dirty="0" smtClean="0"/>
          </a:p>
          <a:p>
            <a:r>
              <a:rPr lang="es-ES" b="1" dirty="0" smtClean="0"/>
              <a:t>PENDIENTE DEL VALLE</a:t>
            </a:r>
          </a:p>
          <a:p>
            <a:endParaRPr lang="es-ES" b="1" dirty="0" smtClean="0"/>
          </a:p>
          <a:p>
            <a:r>
              <a:rPr lang="es-ES" b="1" dirty="0" smtClean="0"/>
              <a:t>SUSTRATO DE FONDO Y ORILLAS</a:t>
            </a:r>
          </a:p>
          <a:p>
            <a:endParaRPr lang="es-ES" b="1" dirty="0" smtClean="0"/>
          </a:p>
          <a:p>
            <a:r>
              <a:rPr lang="es-ES" b="1" dirty="0" smtClean="0"/>
              <a:t>VEGETACIÓN DE LAS ORILLAS</a:t>
            </a:r>
          </a:p>
          <a:p>
            <a:endParaRPr lang="es-ES" b="1" dirty="0" smtClean="0"/>
          </a:p>
          <a:p>
            <a:r>
              <a:rPr lang="es-ES" b="1" dirty="0" smtClean="0"/>
              <a:t>NIVEL DE BASE</a:t>
            </a:r>
            <a:endParaRPr lang="es-ES" b="1" dirty="0"/>
          </a:p>
        </p:txBody>
      </p:sp>
      <p:sp>
        <p:nvSpPr>
          <p:cNvPr id="6" name="5 CuadroTexto"/>
          <p:cNvSpPr txBox="1"/>
          <p:nvPr/>
        </p:nvSpPr>
        <p:spPr>
          <a:xfrm>
            <a:off x="179512" y="764704"/>
            <a:ext cx="2088232" cy="2862322"/>
          </a:xfrm>
          <a:prstGeom prst="rect">
            <a:avLst/>
          </a:prstGeom>
          <a:solidFill>
            <a:schemeClr val="bg2">
              <a:lumMod val="90000"/>
            </a:schemeClr>
          </a:solidFill>
        </p:spPr>
        <p:txBody>
          <a:bodyPr wrap="square" rtlCol="0">
            <a:spAutoFit/>
          </a:bodyPr>
          <a:lstStyle/>
          <a:p>
            <a:r>
              <a:rPr lang="es-ES" b="1" dirty="0" smtClean="0"/>
              <a:t>Variables primarias (cuenca):</a:t>
            </a:r>
          </a:p>
          <a:p>
            <a:endParaRPr lang="es-ES" b="1" dirty="0" smtClean="0"/>
          </a:p>
          <a:p>
            <a:r>
              <a:rPr lang="es-ES" b="1" dirty="0" smtClean="0"/>
              <a:t>CLIMA</a:t>
            </a:r>
          </a:p>
          <a:p>
            <a:endParaRPr lang="es-ES" b="1" dirty="0" smtClean="0"/>
          </a:p>
          <a:p>
            <a:r>
              <a:rPr lang="es-ES" b="1" dirty="0" smtClean="0"/>
              <a:t>GEOLOGÍA</a:t>
            </a:r>
          </a:p>
          <a:p>
            <a:endParaRPr lang="es-ES" b="1" dirty="0" smtClean="0"/>
          </a:p>
          <a:p>
            <a:r>
              <a:rPr lang="es-ES" b="1" dirty="0" smtClean="0"/>
              <a:t>CUBIERTA VEGETAL </a:t>
            </a:r>
          </a:p>
          <a:p>
            <a:endParaRPr lang="es-ES" b="1" dirty="0" smtClean="0"/>
          </a:p>
          <a:p>
            <a:r>
              <a:rPr lang="es-ES" b="1" dirty="0" smtClean="0"/>
              <a:t>USOS DEL SUELO</a:t>
            </a:r>
            <a:endParaRPr lang="es-ES" b="1" dirty="0"/>
          </a:p>
        </p:txBody>
      </p:sp>
      <p:cxnSp>
        <p:nvCxnSpPr>
          <p:cNvPr id="8" name="7 Conector recto de flecha"/>
          <p:cNvCxnSpPr>
            <a:stCxn id="6" idx="3"/>
            <a:endCxn id="3" idx="1"/>
          </p:cNvCxnSpPr>
          <p:nvPr/>
        </p:nvCxnSpPr>
        <p:spPr>
          <a:xfrm>
            <a:off x="2267744" y="2195865"/>
            <a:ext cx="720080" cy="160566"/>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a:stCxn id="3" idx="3"/>
            <a:endCxn id="4" idx="1"/>
          </p:cNvCxnSpPr>
          <p:nvPr/>
        </p:nvCxnSpPr>
        <p:spPr>
          <a:xfrm>
            <a:off x="5364088" y="2356431"/>
            <a:ext cx="792088" cy="1962413"/>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a:stCxn id="5" idx="3"/>
            <a:endCxn id="4" idx="1"/>
          </p:cNvCxnSpPr>
          <p:nvPr/>
        </p:nvCxnSpPr>
        <p:spPr>
          <a:xfrm flipV="1">
            <a:off x="5004048" y="4318844"/>
            <a:ext cx="1152128" cy="978882"/>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14 Elipse"/>
          <p:cNvSpPr/>
          <p:nvPr/>
        </p:nvSpPr>
        <p:spPr>
          <a:xfrm>
            <a:off x="0" y="836712"/>
            <a:ext cx="5436096" cy="5832648"/>
          </a:xfrm>
          <a:prstGeom prst="ellipse">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s-ES" dirty="0"/>
          </a:p>
        </p:txBody>
      </p:sp>
      <p:sp>
        <p:nvSpPr>
          <p:cNvPr id="16" name="15 CuadroTexto"/>
          <p:cNvSpPr txBox="1"/>
          <p:nvPr/>
        </p:nvSpPr>
        <p:spPr>
          <a:xfrm>
            <a:off x="4860032" y="332656"/>
            <a:ext cx="3163815" cy="646331"/>
          </a:xfrm>
          <a:prstGeom prst="rect">
            <a:avLst/>
          </a:prstGeom>
          <a:solidFill>
            <a:srgbClr val="92D050">
              <a:alpha val="50000"/>
            </a:srgbClr>
          </a:solidFill>
        </p:spPr>
        <p:txBody>
          <a:bodyPr wrap="none" rtlCol="0">
            <a:spAutoFit/>
          </a:bodyPr>
          <a:lstStyle/>
          <a:p>
            <a:r>
              <a:rPr lang="es-ES" sz="3600" b="1" dirty="0" smtClean="0"/>
              <a:t>RESTAURACIÓN</a:t>
            </a:r>
            <a:endParaRPr lang="es-ES" sz="3600" b="1" dirty="0"/>
          </a:p>
        </p:txBody>
      </p:sp>
      <p:cxnSp>
        <p:nvCxnSpPr>
          <p:cNvPr id="21" name="20 Conector recto de flecha"/>
          <p:cNvCxnSpPr>
            <a:stCxn id="16" idx="2"/>
          </p:cNvCxnSpPr>
          <p:nvPr/>
        </p:nvCxnSpPr>
        <p:spPr>
          <a:xfrm rot="16200000" flipH="1">
            <a:off x="6262184" y="1158743"/>
            <a:ext cx="865839" cy="506326"/>
          </a:xfrm>
          <a:prstGeom prst="straightConnector1">
            <a:avLst/>
          </a:prstGeom>
          <a:ln w="1016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rot="10800000" flipV="1">
            <a:off x="4067944" y="692696"/>
            <a:ext cx="792088" cy="648072"/>
          </a:xfrm>
          <a:prstGeom prst="straightConnector1">
            <a:avLst/>
          </a:prstGeom>
          <a:ln w="1016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26 Elipse"/>
          <p:cNvSpPr/>
          <p:nvPr/>
        </p:nvSpPr>
        <p:spPr>
          <a:xfrm>
            <a:off x="5724128" y="1700808"/>
            <a:ext cx="3419872" cy="5157192"/>
          </a:xfrm>
          <a:prstGeom prst="ellipse">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CuadroTexto"/>
          <p:cNvSpPr txBox="1"/>
          <p:nvPr/>
        </p:nvSpPr>
        <p:spPr>
          <a:xfrm>
            <a:off x="6876256" y="1124744"/>
            <a:ext cx="2010550" cy="461665"/>
          </a:xfrm>
          <a:prstGeom prst="rect">
            <a:avLst/>
          </a:prstGeom>
          <a:noFill/>
        </p:spPr>
        <p:txBody>
          <a:bodyPr wrap="none" rtlCol="0">
            <a:spAutoFit/>
          </a:bodyPr>
          <a:lstStyle/>
          <a:p>
            <a:r>
              <a:rPr lang="es-ES" sz="2400" b="1" dirty="0" smtClean="0">
                <a:solidFill>
                  <a:srgbClr val="92D050"/>
                </a:solidFill>
              </a:rPr>
              <a:t>SEGUIMIENTO</a:t>
            </a:r>
            <a:endParaRPr lang="es-ES" sz="2400" b="1" dirty="0">
              <a:solidFill>
                <a:srgbClr val="92D050"/>
              </a:solidFill>
            </a:endParaRPr>
          </a:p>
        </p:txBody>
      </p:sp>
      <p:sp>
        <p:nvSpPr>
          <p:cNvPr id="32" name="31 CuadroTexto"/>
          <p:cNvSpPr txBox="1"/>
          <p:nvPr/>
        </p:nvSpPr>
        <p:spPr>
          <a:xfrm>
            <a:off x="2915816" y="476672"/>
            <a:ext cx="1714380" cy="461665"/>
          </a:xfrm>
          <a:prstGeom prst="rect">
            <a:avLst/>
          </a:prstGeom>
          <a:noFill/>
        </p:spPr>
        <p:txBody>
          <a:bodyPr wrap="none" rtlCol="0">
            <a:spAutoFit/>
          </a:bodyPr>
          <a:lstStyle/>
          <a:p>
            <a:r>
              <a:rPr lang="es-ES" sz="2400" b="1" dirty="0" smtClean="0">
                <a:solidFill>
                  <a:srgbClr val="92D050"/>
                </a:solidFill>
              </a:rPr>
              <a:t>ACTUACIÓN</a:t>
            </a:r>
            <a:endParaRPr lang="es-ES" sz="2400" b="1" dirty="0">
              <a:solidFill>
                <a:srgbClr val="92D050"/>
              </a:solidFill>
            </a:endParaRPr>
          </a:p>
        </p:txBody>
      </p:sp>
    </p:spTree>
    <p:extLst>
      <p:ext uri="{BB962C8B-B14F-4D97-AF65-F5344CB8AC3E}">
        <p14:creationId xmlns:p14="http://schemas.microsoft.com/office/powerpoint/2010/main" val="205451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7" grpId="0" animBg="1"/>
      <p:bldP spid="29" grpId="0"/>
      <p:bldP spid="3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_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23900"/>
            <a:ext cx="9139238" cy="6134100"/>
          </a:xfrm>
          <a:prstGeom prst="rect">
            <a:avLst/>
          </a:prstGeom>
          <a:noFill/>
        </p:spPr>
      </p:pic>
      <p:sp>
        <p:nvSpPr>
          <p:cNvPr id="4" name="Text Box 5"/>
          <p:cNvSpPr txBox="1">
            <a:spLocks noChangeArrowheads="1"/>
          </p:cNvSpPr>
          <p:nvPr/>
        </p:nvSpPr>
        <p:spPr bwMode="auto">
          <a:xfrm>
            <a:off x="0" y="0"/>
            <a:ext cx="5748539" cy="830997"/>
          </a:xfrm>
          <a:prstGeom prst="rect">
            <a:avLst/>
          </a:prstGeom>
          <a:noFill/>
          <a:ln w="9525">
            <a:noFill/>
            <a:miter lim="800000"/>
            <a:headEnd/>
            <a:tailEnd/>
          </a:ln>
          <a:effectLst/>
        </p:spPr>
        <p:txBody>
          <a:bodyPr wrap="none">
            <a:spAutoFit/>
          </a:bodyPr>
          <a:lstStyle/>
          <a:p>
            <a:pPr defTabSz="914400"/>
            <a:r>
              <a:rPr lang="es-ES" sz="2400" dirty="0" smtClean="0">
                <a:solidFill>
                  <a:prstClr val="black"/>
                </a:solidFill>
                <a:latin typeface="Arial" pitchFamily="34" charset="0"/>
                <a:cs typeface="Arial" pitchFamily="34" charset="0"/>
              </a:rPr>
              <a:t>Falsas restauraciones</a:t>
            </a:r>
          </a:p>
          <a:p>
            <a:pPr defTabSz="914400"/>
            <a:r>
              <a:rPr lang="es-ES" sz="2400" dirty="0">
                <a:solidFill>
                  <a:prstClr val="black"/>
                </a:solidFill>
                <a:latin typeface="Arial" pitchFamily="34" charset="0"/>
                <a:cs typeface="Arial" pitchFamily="34" charset="0"/>
              </a:rPr>
              <a:t>ESTABILIZAR NUNCA ES RESTAURAR</a:t>
            </a:r>
            <a:endParaRPr lang="es-ES_tradnl" sz="24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87730097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1 Título"/>
          <p:cNvSpPr>
            <a:spLocks noGrp="1"/>
          </p:cNvSpPr>
          <p:nvPr>
            <p:ph type="ctrTitle"/>
          </p:nvPr>
        </p:nvSpPr>
        <p:spPr/>
        <p:txBody>
          <a:bodyPr/>
          <a:lstStyle/>
          <a:p>
            <a:endParaRPr lang="es-ES" altLang="es-ES" smtClean="0"/>
          </a:p>
        </p:txBody>
      </p:sp>
      <p:sp>
        <p:nvSpPr>
          <p:cNvPr id="236547" name="2 Subtítulo"/>
          <p:cNvSpPr>
            <a:spLocks noGrp="1"/>
          </p:cNvSpPr>
          <p:nvPr>
            <p:ph type="subTitle" idx="1"/>
          </p:nvPr>
        </p:nvSpPr>
        <p:spPr/>
        <p:txBody>
          <a:bodyPr/>
          <a:lstStyle/>
          <a:p>
            <a:endParaRPr lang="es-ES" altLang="es-ES" smtClean="0"/>
          </a:p>
        </p:txBody>
      </p:sp>
      <p:pic>
        <p:nvPicPr>
          <p:cNvPr id="236548" name="Picture 4" descr="Inicio de obras cauce en Lagunilla de Juber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14375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3438" y="0"/>
            <a:ext cx="4500562"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t="7578"/>
          <a:stretch>
            <a:fillRect/>
          </a:stretch>
        </p:blipFill>
        <p:spPr bwMode="auto">
          <a:xfrm>
            <a:off x="3409950" y="4437063"/>
            <a:ext cx="573405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Elipse"/>
          <p:cNvSpPr/>
          <p:nvPr/>
        </p:nvSpPr>
        <p:spPr>
          <a:xfrm>
            <a:off x="3348038" y="5157788"/>
            <a:ext cx="2592387" cy="50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s-ES">
              <a:solidFill>
                <a:prstClr val="white"/>
              </a:solidFill>
              <a:latin typeface="Calibri"/>
            </a:endParaRPr>
          </a:p>
        </p:txBody>
      </p:sp>
      <p:cxnSp>
        <p:nvCxnSpPr>
          <p:cNvPr id="9" name="8 Conector recto"/>
          <p:cNvCxnSpPr/>
          <p:nvPr/>
        </p:nvCxnSpPr>
        <p:spPr>
          <a:xfrm>
            <a:off x="3779838" y="6742113"/>
            <a:ext cx="496887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3779838" y="4797425"/>
            <a:ext cx="14398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a:off x="4716463" y="5013325"/>
            <a:ext cx="24479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10 CuadroTexto"/>
          <p:cNvSpPr txBox="1">
            <a:spLocks noChangeArrowheads="1"/>
          </p:cNvSpPr>
          <p:nvPr/>
        </p:nvSpPr>
        <p:spPr bwMode="auto">
          <a:xfrm>
            <a:off x="6350" y="0"/>
            <a:ext cx="9137650" cy="170816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defTabSz="914400" eaLnBrk="1" hangingPunct="1">
              <a:spcBef>
                <a:spcPct val="0"/>
              </a:spcBef>
              <a:buFontTx/>
              <a:buNone/>
              <a:defRPr/>
            </a:pPr>
            <a:r>
              <a:rPr lang="es-ES" altLang="es-ES" sz="2100" b="1" dirty="0" smtClean="0">
                <a:solidFill>
                  <a:prstClr val="white"/>
                </a:solidFill>
                <a:latin typeface="Calibri"/>
              </a:rPr>
              <a:t>Aunque un cartel o una nota de prensa diga que sí, NO ES RESTAURACIÓN ESTABILIZAR EL CAUCE, EVITAR  LA INUNDACIÓN Y LA EROSIÓN, AJARDINAR, URBANIZAR, DECORAR, MAQUILLAR, REVEGETAR, CULTIVAR CHOPOS, AMPLIAR LA SECCIÓN DE DESAGÜE, CREAR MEANDROS DONDE NUNCA LOS HUBO, SOLO DEPURAR, REFORMAR UN CAUCE PARA BENEFICIAR A UNA ESPECIE.</a:t>
            </a:r>
          </a:p>
        </p:txBody>
      </p:sp>
    </p:spTree>
    <p:extLst>
      <p:ext uri="{BB962C8B-B14F-4D97-AF65-F5344CB8AC3E}">
        <p14:creationId xmlns:p14="http://schemas.microsoft.com/office/powerpoint/2010/main" val="3412731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5565531" cy="68580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114925" y="0"/>
            <a:ext cx="4029075" cy="221932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364089" y="2204429"/>
            <a:ext cx="3779912" cy="4653571"/>
          </a:xfrm>
          <a:prstGeom prst="rect">
            <a:avLst/>
          </a:prstGeom>
          <a:noFill/>
          <a:ln w="9525">
            <a:noFill/>
            <a:miter lim="800000"/>
            <a:headEnd/>
            <a:tailEnd/>
          </a:ln>
        </p:spPr>
      </p:pic>
      <p:sp>
        <p:nvSpPr>
          <p:cNvPr id="1029" name="Rectangle 5"/>
          <p:cNvSpPr>
            <a:spLocks noChangeArrowheads="1"/>
          </p:cNvSpPr>
          <p:nvPr/>
        </p:nvSpPr>
        <p:spPr bwMode="auto">
          <a:xfrm>
            <a:off x="0" y="476672"/>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en-GB" dirty="0" err="1" smtClean="0">
                <a:solidFill>
                  <a:srgbClr val="D60093"/>
                </a:solidFill>
                <a:latin typeface="Calibri" pitchFamily="34" charset="0"/>
                <a:ea typeface="Times New Roman" pitchFamily="18" charset="0"/>
                <a:cs typeface="Calibri" pitchFamily="34" charset="0"/>
              </a:rPr>
              <a:t>Kondolf</a:t>
            </a:r>
            <a:r>
              <a:rPr lang="en-GB" dirty="0" smtClean="0">
                <a:solidFill>
                  <a:srgbClr val="D60093"/>
                </a:solidFill>
                <a:latin typeface="Calibri" pitchFamily="34" charset="0"/>
                <a:ea typeface="Times New Roman" pitchFamily="18" charset="0"/>
                <a:cs typeface="Calibri" pitchFamily="34" charset="0"/>
              </a:rPr>
              <a:t>, G.M. (2006): River restoration and meanders. </a:t>
            </a:r>
            <a:r>
              <a:rPr lang="en-GB" i="1" dirty="0" smtClean="0">
                <a:solidFill>
                  <a:srgbClr val="D60093"/>
                </a:solidFill>
                <a:latin typeface="Calibri" pitchFamily="34" charset="0"/>
                <a:ea typeface="Times New Roman" pitchFamily="18" charset="0"/>
                <a:cs typeface="Calibri" pitchFamily="34" charset="0"/>
              </a:rPr>
              <a:t>Ecology and Society, </a:t>
            </a:r>
            <a:r>
              <a:rPr lang="en-GB" dirty="0" smtClean="0">
                <a:solidFill>
                  <a:srgbClr val="D60093"/>
                </a:solidFill>
                <a:latin typeface="Calibri" pitchFamily="34" charset="0"/>
                <a:ea typeface="Times New Roman" pitchFamily="18" charset="0"/>
                <a:cs typeface="Calibri" pitchFamily="34" charset="0"/>
              </a:rPr>
              <a:t>11(2): 42 (online).</a:t>
            </a:r>
            <a:endParaRPr lang="en-GB"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10303152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1200329"/>
          </a:xfrm>
          <a:prstGeom prst="rect">
            <a:avLst/>
          </a:prstGeom>
        </p:spPr>
        <p:txBody>
          <a:bodyPr wrap="square">
            <a:spAutoFit/>
          </a:bodyPr>
          <a:lstStyle/>
          <a:p>
            <a:pPr algn="ctr" defTabSz="914400"/>
            <a:r>
              <a:rPr lang="es-ES" sz="3600" b="1" dirty="0" smtClean="0">
                <a:solidFill>
                  <a:prstClr val="black"/>
                </a:solidFill>
                <a:latin typeface="Calibri"/>
                <a:cs typeface="Arial" pitchFamily="34" charset="0"/>
              </a:rPr>
              <a:t>Restauración fluvial y convivir con el río</a:t>
            </a:r>
          </a:p>
          <a:p>
            <a:pPr algn="ctr" defTabSz="914400"/>
            <a:r>
              <a:rPr lang="es-ES" sz="3600" b="1" dirty="0" smtClean="0">
                <a:solidFill>
                  <a:prstClr val="black"/>
                </a:solidFill>
                <a:latin typeface="Calibri"/>
                <a:cs typeface="Arial" pitchFamily="34" charset="0"/>
              </a:rPr>
              <a:t>¿En qué se ha avanzado?</a:t>
            </a:r>
          </a:p>
        </p:txBody>
      </p:sp>
      <p:sp>
        <p:nvSpPr>
          <p:cNvPr id="3" name="2 Rectángulo"/>
          <p:cNvSpPr/>
          <p:nvPr/>
        </p:nvSpPr>
        <p:spPr>
          <a:xfrm>
            <a:off x="0" y="1340768"/>
            <a:ext cx="4716016" cy="4770537"/>
          </a:xfrm>
          <a:prstGeom prst="rect">
            <a:avLst/>
          </a:prstGeom>
        </p:spPr>
        <p:txBody>
          <a:bodyPr wrap="square">
            <a:spAutoFit/>
          </a:bodyPr>
          <a:lstStyle/>
          <a:p>
            <a:pPr defTabSz="914400">
              <a:spcBef>
                <a:spcPts val="1200"/>
              </a:spcBef>
            </a:pPr>
            <a:r>
              <a:rPr lang="es-ES" sz="2400" b="1" dirty="0">
                <a:solidFill>
                  <a:prstClr val="black"/>
                </a:solidFill>
                <a:latin typeface="Calibri"/>
                <a:cs typeface="Arial" pitchFamily="34" charset="0"/>
              </a:rPr>
              <a:t>-Eliminación de obstáculos transversales: presas, azudes (continuidad longitudinal)</a:t>
            </a:r>
          </a:p>
          <a:p>
            <a:pPr defTabSz="914400">
              <a:spcBef>
                <a:spcPts val="1200"/>
              </a:spcBef>
            </a:pPr>
            <a:r>
              <a:rPr lang="es-ES" sz="2400" b="1" dirty="0">
                <a:solidFill>
                  <a:prstClr val="black"/>
                </a:solidFill>
                <a:latin typeface="Calibri"/>
                <a:cs typeface="Arial" pitchFamily="34" charset="0"/>
              </a:rPr>
              <a:t>-</a:t>
            </a:r>
            <a:r>
              <a:rPr lang="es-ES" sz="2400" b="1" dirty="0" err="1">
                <a:solidFill>
                  <a:prstClr val="black"/>
                </a:solidFill>
                <a:latin typeface="Calibri"/>
                <a:cs typeface="Arial" pitchFamily="34" charset="0"/>
              </a:rPr>
              <a:t>Desencauzamientos</a:t>
            </a:r>
            <a:r>
              <a:rPr lang="es-ES" sz="2400" b="1" dirty="0">
                <a:solidFill>
                  <a:prstClr val="black"/>
                </a:solidFill>
                <a:latin typeface="Calibri"/>
                <a:cs typeface="Arial" pitchFamily="34" charset="0"/>
              </a:rPr>
              <a:t>, retirada de motas, reconexión de cauces (conectividad transversal y vertical)</a:t>
            </a:r>
          </a:p>
          <a:p>
            <a:pPr defTabSz="914400">
              <a:spcBef>
                <a:spcPts val="1200"/>
              </a:spcBef>
            </a:pPr>
            <a:r>
              <a:rPr lang="es-ES" sz="2400" b="1" dirty="0">
                <a:solidFill>
                  <a:prstClr val="black"/>
                </a:solidFill>
                <a:latin typeface="Calibri"/>
                <a:cs typeface="Arial" pitchFamily="34" charset="0"/>
              </a:rPr>
              <a:t>-Territorio fluvial, espacio para el río, </a:t>
            </a:r>
            <a:r>
              <a:rPr lang="es-ES" sz="2400" b="1" dirty="0" smtClean="0">
                <a:solidFill>
                  <a:prstClr val="black"/>
                </a:solidFill>
                <a:latin typeface="Calibri"/>
                <a:cs typeface="Arial" pitchFamily="34" charset="0"/>
              </a:rPr>
              <a:t>aunque sólo </a:t>
            </a:r>
            <a:r>
              <a:rPr lang="es-ES" sz="2400" b="1" dirty="0">
                <a:solidFill>
                  <a:prstClr val="black"/>
                </a:solidFill>
                <a:latin typeface="Calibri"/>
                <a:cs typeface="Arial" pitchFamily="34" charset="0"/>
              </a:rPr>
              <a:t>para regular </a:t>
            </a:r>
            <a:r>
              <a:rPr lang="es-ES" sz="2400" b="1" dirty="0" smtClean="0">
                <a:solidFill>
                  <a:prstClr val="black"/>
                </a:solidFill>
                <a:latin typeface="Calibri"/>
                <a:cs typeface="Arial" pitchFamily="34" charset="0"/>
              </a:rPr>
              <a:t>inundaciones</a:t>
            </a:r>
          </a:p>
          <a:p>
            <a:pPr defTabSz="914400">
              <a:spcBef>
                <a:spcPts val="1200"/>
              </a:spcBef>
            </a:pPr>
            <a:r>
              <a:rPr lang="es-ES" sz="2400" b="1" dirty="0" smtClean="0">
                <a:solidFill>
                  <a:prstClr val="black"/>
                </a:solidFill>
                <a:latin typeface="Calibri"/>
                <a:cs typeface="Arial" pitchFamily="34" charset="0"/>
              </a:rPr>
              <a:t>-Diagnóstico, evaluación y denuncia</a:t>
            </a:r>
          </a:p>
          <a:p>
            <a:pPr defTabSz="914400">
              <a:spcBef>
                <a:spcPts val="1200"/>
              </a:spcBef>
            </a:pPr>
            <a:r>
              <a:rPr lang="es-ES" sz="2400" b="1" dirty="0" smtClean="0">
                <a:solidFill>
                  <a:prstClr val="black"/>
                </a:solidFill>
                <a:latin typeface="Calibri"/>
                <a:cs typeface="Arial" pitchFamily="34" charset="0"/>
              </a:rPr>
              <a:t>-Educación y formación</a:t>
            </a:r>
            <a:endParaRPr lang="es-ES" sz="2400" b="1" dirty="0">
              <a:solidFill>
                <a:prstClr val="black"/>
              </a:solidFill>
              <a:latin typeface="Calibri"/>
              <a:cs typeface="Arial" pitchFamily="34" charset="0"/>
            </a:endParaRP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0032" y="1177211"/>
            <a:ext cx="3901155" cy="556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3970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1104"/>
          </a:xfrm>
          <a:prstGeom prst="rect">
            <a:avLst/>
          </a:prstGeom>
        </p:spPr>
        <p:txBody>
          <a:bodyPr wrap="square">
            <a:spAutoFit/>
          </a:bodyPr>
          <a:lstStyle/>
          <a:p>
            <a:pPr defTabSz="914400">
              <a:lnSpc>
                <a:spcPct val="90000"/>
              </a:lnSpc>
            </a:pPr>
            <a:r>
              <a:rPr lang="es-ES" sz="2400" b="1" dirty="0" smtClean="0">
                <a:solidFill>
                  <a:prstClr val="black"/>
                </a:solidFill>
                <a:latin typeface="Calibri"/>
              </a:rPr>
              <a:t>Las </a:t>
            </a:r>
            <a:r>
              <a:rPr lang="es-ES" sz="2400" b="1" dirty="0">
                <a:solidFill>
                  <a:prstClr val="black"/>
                </a:solidFill>
                <a:latin typeface="Calibri"/>
              </a:rPr>
              <a:t>crecidas </a:t>
            </a:r>
            <a:r>
              <a:rPr lang="es-ES" sz="2400" b="1" dirty="0" smtClean="0">
                <a:solidFill>
                  <a:prstClr val="black"/>
                </a:solidFill>
                <a:latin typeface="Calibri"/>
              </a:rPr>
              <a:t>son imprescindibles para </a:t>
            </a:r>
            <a:r>
              <a:rPr lang="es-ES" sz="2400" b="1" dirty="0">
                <a:solidFill>
                  <a:prstClr val="black"/>
                </a:solidFill>
                <a:latin typeface="Calibri"/>
              </a:rPr>
              <a:t>el </a:t>
            </a:r>
            <a:r>
              <a:rPr lang="es-ES" sz="2400" b="1" dirty="0" smtClean="0">
                <a:solidFill>
                  <a:prstClr val="black"/>
                </a:solidFill>
                <a:latin typeface="Calibri"/>
              </a:rPr>
              <a:t>trabajo del </a:t>
            </a:r>
            <a:r>
              <a:rPr lang="es-ES" sz="2400" b="1" dirty="0">
                <a:solidFill>
                  <a:prstClr val="black"/>
                </a:solidFill>
                <a:latin typeface="Calibri"/>
              </a:rPr>
              <a:t>río y para su buen estado ecológico y </a:t>
            </a:r>
            <a:r>
              <a:rPr lang="es-ES" sz="2400" b="1" dirty="0" smtClean="0">
                <a:solidFill>
                  <a:prstClr val="black"/>
                </a:solidFill>
                <a:latin typeface="Calibri"/>
              </a:rPr>
              <a:t>nos aportan </a:t>
            </a:r>
            <a:r>
              <a:rPr lang="es-ES" sz="2400" b="1" dirty="0">
                <a:solidFill>
                  <a:prstClr val="black"/>
                </a:solidFill>
                <a:latin typeface="Calibri"/>
              </a:rPr>
              <a:t>enormes </a:t>
            </a:r>
            <a:r>
              <a:rPr lang="es-ES" sz="2400" b="1" dirty="0" smtClean="0">
                <a:solidFill>
                  <a:prstClr val="black"/>
                </a:solidFill>
                <a:latin typeface="Calibri"/>
              </a:rPr>
              <a:t>beneficios:</a:t>
            </a:r>
            <a:endParaRPr lang="es-ES" sz="2400" b="1" dirty="0">
              <a:solidFill>
                <a:prstClr val="black"/>
              </a:solidFill>
              <a:latin typeface="Calibri"/>
            </a:endParaRPr>
          </a:p>
          <a:p>
            <a:pPr marL="373063" indent="-158750" defTabSz="914400">
              <a:lnSpc>
                <a:spcPct val="90000"/>
              </a:lnSpc>
              <a:spcBef>
                <a:spcPts val="600"/>
              </a:spcBef>
              <a:buFont typeface="Arial" pitchFamily="34" charset="0"/>
              <a:buChar char="•"/>
            </a:pPr>
            <a:r>
              <a:rPr lang="es-ES" sz="2400" b="1" dirty="0">
                <a:solidFill>
                  <a:prstClr val="black"/>
                </a:solidFill>
                <a:latin typeface="Calibri"/>
              </a:rPr>
              <a:t>S</a:t>
            </a:r>
            <a:r>
              <a:rPr lang="es-ES" sz="2400" b="1" dirty="0" smtClean="0">
                <a:solidFill>
                  <a:prstClr val="black"/>
                </a:solidFill>
                <a:latin typeface="Calibri"/>
              </a:rPr>
              <a:t>on </a:t>
            </a:r>
            <a:r>
              <a:rPr lang="es-ES" sz="2400" b="1" dirty="0">
                <a:solidFill>
                  <a:prstClr val="black"/>
                </a:solidFill>
                <a:latin typeface="Calibri"/>
              </a:rPr>
              <a:t>el arquitecto del cauce del </a:t>
            </a:r>
            <a:r>
              <a:rPr lang="es-ES" sz="2400" b="1" dirty="0" smtClean="0">
                <a:solidFill>
                  <a:prstClr val="black"/>
                </a:solidFill>
                <a:latin typeface="Calibri"/>
              </a:rPr>
              <a:t>río</a:t>
            </a:r>
            <a:r>
              <a:rPr lang="es-ES" sz="2400" b="1" dirty="0">
                <a:solidFill>
                  <a:prstClr val="black"/>
                </a:solidFill>
                <a:latin typeface="Calibri"/>
              </a:rPr>
              <a:t> </a:t>
            </a:r>
            <a:r>
              <a:rPr lang="es-ES" sz="2400" b="1" dirty="0" smtClean="0">
                <a:solidFill>
                  <a:prstClr val="black"/>
                </a:solidFill>
                <a:latin typeface="Calibri"/>
              </a:rPr>
              <a:t>y </a:t>
            </a:r>
            <a:r>
              <a:rPr lang="es-ES" sz="2400" b="1" dirty="0">
                <a:solidFill>
                  <a:prstClr val="black"/>
                </a:solidFill>
                <a:latin typeface="Calibri"/>
              </a:rPr>
              <a:t>el motor de la dinámica fluvial</a:t>
            </a:r>
            <a:r>
              <a:rPr lang="es-ES" sz="2400" dirty="0">
                <a:solidFill>
                  <a:prstClr val="black"/>
                </a:solidFill>
                <a:latin typeface="Calibri"/>
              </a:rPr>
              <a:t>, </a:t>
            </a:r>
            <a:r>
              <a:rPr lang="es-ES" sz="2400" dirty="0" smtClean="0">
                <a:solidFill>
                  <a:prstClr val="black"/>
                </a:solidFill>
                <a:latin typeface="Calibri"/>
              </a:rPr>
              <a:t>aceleran los </a:t>
            </a:r>
            <a:r>
              <a:rPr lang="es-ES" sz="2400" dirty="0">
                <a:solidFill>
                  <a:prstClr val="black"/>
                </a:solidFill>
                <a:latin typeface="Calibri"/>
              </a:rPr>
              <a:t>procesos </a:t>
            </a:r>
            <a:r>
              <a:rPr lang="es-ES" sz="2400" dirty="0" smtClean="0">
                <a:solidFill>
                  <a:prstClr val="black"/>
                </a:solidFill>
                <a:latin typeface="Calibri"/>
              </a:rPr>
              <a:t>geomorfológicos y garantizan </a:t>
            </a:r>
            <a:r>
              <a:rPr lang="es-ES" sz="2400" dirty="0" err="1" smtClean="0">
                <a:solidFill>
                  <a:prstClr val="black"/>
                </a:solidFill>
                <a:latin typeface="Calibri"/>
              </a:rPr>
              <a:t>geodiversidad</a:t>
            </a:r>
            <a:r>
              <a:rPr lang="es-ES" sz="2400" dirty="0" smtClean="0">
                <a:solidFill>
                  <a:prstClr val="black"/>
                </a:solidFill>
                <a:latin typeface="Calibri"/>
              </a:rPr>
              <a:t>.</a:t>
            </a:r>
          </a:p>
          <a:p>
            <a:pPr marL="373063" indent="-158750" defTabSz="914400">
              <a:lnSpc>
                <a:spcPct val="90000"/>
              </a:lnSpc>
              <a:spcBef>
                <a:spcPts val="600"/>
              </a:spcBef>
              <a:buFont typeface="Arial" pitchFamily="34" charset="0"/>
              <a:buChar char="•"/>
            </a:pPr>
            <a:r>
              <a:rPr lang="es-ES" sz="2400" b="1" dirty="0" smtClean="0">
                <a:solidFill>
                  <a:prstClr val="black"/>
                </a:solidFill>
                <a:latin typeface="Calibri"/>
              </a:rPr>
              <a:t>Distribuyen y clasifican sedimentos y madera muerta</a:t>
            </a:r>
            <a:r>
              <a:rPr lang="es-ES" sz="2400" dirty="0" smtClean="0">
                <a:solidFill>
                  <a:prstClr val="black"/>
                </a:solidFill>
                <a:latin typeface="Calibri"/>
              </a:rPr>
              <a:t>. </a:t>
            </a:r>
          </a:p>
          <a:p>
            <a:pPr marL="373063" indent="-158750" defTabSz="914400">
              <a:lnSpc>
                <a:spcPct val="90000"/>
              </a:lnSpc>
              <a:spcBef>
                <a:spcPts val="600"/>
              </a:spcBef>
              <a:buFont typeface="Arial" pitchFamily="34" charset="0"/>
              <a:buChar char="•"/>
            </a:pPr>
            <a:r>
              <a:rPr lang="es-ES" sz="2400" b="1" dirty="0">
                <a:solidFill>
                  <a:prstClr val="black"/>
                </a:solidFill>
                <a:latin typeface="Calibri"/>
              </a:rPr>
              <a:t>G</a:t>
            </a:r>
            <a:r>
              <a:rPr lang="es-ES" sz="2400" b="1" dirty="0" smtClean="0">
                <a:solidFill>
                  <a:prstClr val="black"/>
                </a:solidFill>
                <a:latin typeface="Calibri"/>
              </a:rPr>
              <a:t>eneran </a:t>
            </a:r>
            <a:r>
              <a:rPr lang="es-ES" sz="2400" b="1" dirty="0">
                <a:solidFill>
                  <a:prstClr val="black"/>
                </a:solidFill>
                <a:latin typeface="Calibri"/>
              </a:rPr>
              <a:t>nuevos </a:t>
            </a:r>
            <a:r>
              <a:rPr lang="es-ES" sz="2400" b="1" dirty="0" smtClean="0">
                <a:solidFill>
                  <a:prstClr val="black"/>
                </a:solidFill>
                <a:latin typeface="Calibri"/>
              </a:rPr>
              <a:t>hábitats </a:t>
            </a:r>
            <a:r>
              <a:rPr lang="es-ES" sz="2400" dirty="0" smtClean="0">
                <a:solidFill>
                  <a:prstClr val="black"/>
                </a:solidFill>
                <a:latin typeface="Calibri"/>
              </a:rPr>
              <a:t>y áreas </a:t>
            </a:r>
            <a:r>
              <a:rPr lang="es-ES" sz="2400" dirty="0">
                <a:solidFill>
                  <a:prstClr val="black"/>
                </a:solidFill>
                <a:latin typeface="Calibri"/>
              </a:rPr>
              <a:t>de refugio y </a:t>
            </a:r>
            <a:r>
              <a:rPr lang="es-ES" sz="2400" dirty="0" smtClean="0">
                <a:solidFill>
                  <a:prstClr val="black"/>
                </a:solidFill>
                <a:latin typeface="Calibri"/>
              </a:rPr>
              <a:t>freza para los peces.</a:t>
            </a:r>
          </a:p>
          <a:p>
            <a:pPr marL="373063" indent="-158750" defTabSz="914400">
              <a:lnSpc>
                <a:spcPct val="90000"/>
              </a:lnSpc>
              <a:spcBef>
                <a:spcPts val="600"/>
              </a:spcBef>
              <a:buFont typeface="Arial" pitchFamily="34" charset="0"/>
              <a:buChar char="•"/>
            </a:pPr>
            <a:r>
              <a:rPr lang="es-ES" sz="2400" b="1" dirty="0">
                <a:solidFill>
                  <a:prstClr val="black"/>
                </a:solidFill>
                <a:latin typeface="Calibri"/>
              </a:rPr>
              <a:t>L</a:t>
            </a:r>
            <a:r>
              <a:rPr lang="es-ES" sz="2400" b="1" dirty="0" smtClean="0">
                <a:solidFill>
                  <a:prstClr val="black"/>
                </a:solidFill>
                <a:latin typeface="Calibri"/>
              </a:rPr>
              <a:t>impian </a:t>
            </a:r>
            <a:r>
              <a:rPr lang="es-ES" sz="2400" b="1" dirty="0">
                <a:solidFill>
                  <a:prstClr val="black"/>
                </a:solidFill>
                <a:latin typeface="Calibri"/>
              </a:rPr>
              <a:t>el cauce</a:t>
            </a:r>
            <a:r>
              <a:rPr lang="es-ES" sz="2400" dirty="0">
                <a:solidFill>
                  <a:prstClr val="black"/>
                </a:solidFill>
                <a:latin typeface="Calibri"/>
              </a:rPr>
              <a:t>, al remover los sedimentos y oxigenar los fondos, </a:t>
            </a:r>
            <a:r>
              <a:rPr lang="es-ES" sz="2400" dirty="0" smtClean="0">
                <a:solidFill>
                  <a:prstClr val="black"/>
                </a:solidFill>
                <a:latin typeface="Calibri"/>
              </a:rPr>
              <a:t>evitando la </a:t>
            </a:r>
            <a:r>
              <a:rPr lang="es-ES" sz="2400" dirty="0">
                <a:solidFill>
                  <a:prstClr val="black"/>
                </a:solidFill>
                <a:latin typeface="Calibri"/>
              </a:rPr>
              <a:t>proliferación de </a:t>
            </a:r>
            <a:r>
              <a:rPr lang="es-ES" sz="2400" dirty="0" smtClean="0">
                <a:solidFill>
                  <a:prstClr val="black"/>
                </a:solidFill>
                <a:latin typeface="Calibri"/>
              </a:rPr>
              <a:t>patógenos.</a:t>
            </a:r>
          </a:p>
          <a:p>
            <a:pPr marL="373063" indent="-158750" defTabSz="914400">
              <a:lnSpc>
                <a:spcPct val="90000"/>
              </a:lnSpc>
              <a:spcBef>
                <a:spcPts val="600"/>
              </a:spcBef>
              <a:buFont typeface="Arial" pitchFamily="34" charset="0"/>
              <a:buChar char="•"/>
            </a:pPr>
            <a:r>
              <a:rPr lang="es-ES" sz="2400" b="1" dirty="0">
                <a:solidFill>
                  <a:prstClr val="black"/>
                </a:solidFill>
                <a:latin typeface="Calibri"/>
              </a:rPr>
              <a:t>D</a:t>
            </a:r>
            <a:r>
              <a:rPr lang="es-ES" sz="2400" b="1" dirty="0" smtClean="0">
                <a:solidFill>
                  <a:prstClr val="black"/>
                </a:solidFill>
                <a:latin typeface="Calibri"/>
              </a:rPr>
              <a:t>iluyen </a:t>
            </a:r>
            <a:r>
              <a:rPr lang="es-ES" sz="2400" b="1" dirty="0">
                <a:solidFill>
                  <a:prstClr val="black"/>
                </a:solidFill>
                <a:latin typeface="Calibri"/>
              </a:rPr>
              <a:t>los contaminantes</a:t>
            </a:r>
            <a:r>
              <a:rPr lang="es-ES" sz="2400" dirty="0">
                <a:solidFill>
                  <a:prstClr val="black"/>
                </a:solidFill>
                <a:latin typeface="Calibri"/>
              </a:rPr>
              <a:t>, tanto los del agua que circula por el cauce como los que hayan penetrado en el </a:t>
            </a:r>
            <a:r>
              <a:rPr lang="es-ES" sz="2400" dirty="0" smtClean="0">
                <a:solidFill>
                  <a:prstClr val="black"/>
                </a:solidFill>
                <a:latin typeface="Calibri"/>
              </a:rPr>
              <a:t>acuífero.</a:t>
            </a:r>
          </a:p>
          <a:p>
            <a:pPr marL="373063" indent="-158750" defTabSz="914400">
              <a:lnSpc>
                <a:spcPct val="90000"/>
              </a:lnSpc>
              <a:spcBef>
                <a:spcPts val="600"/>
              </a:spcBef>
              <a:buFont typeface="Arial" pitchFamily="34" charset="0"/>
              <a:buChar char="•"/>
            </a:pPr>
            <a:r>
              <a:rPr lang="es-ES" sz="2400" b="1" dirty="0">
                <a:solidFill>
                  <a:prstClr val="black"/>
                </a:solidFill>
                <a:latin typeface="Calibri"/>
              </a:rPr>
              <a:t>R</a:t>
            </a:r>
            <a:r>
              <a:rPr lang="es-ES" sz="2400" b="1" dirty="0" smtClean="0">
                <a:solidFill>
                  <a:prstClr val="black"/>
                </a:solidFill>
                <a:latin typeface="Calibri"/>
              </a:rPr>
              <a:t>ecargan el acuífero aluvial </a:t>
            </a:r>
            <a:r>
              <a:rPr lang="es-ES" sz="2400" dirty="0" smtClean="0">
                <a:solidFill>
                  <a:prstClr val="black"/>
                </a:solidFill>
                <a:latin typeface="Calibri"/>
              </a:rPr>
              <a:t>que alimenta vegetación, cultivos, pozos</a:t>
            </a:r>
          </a:p>
          <a:p>
            <a:pPr marL="373063" indent="-158750" defTabSz="914400">
              <a:lnSpc>
                <a:spcPct val="90000"/>
              </a:lnSpc>
              <a:spcBef>
                <a:spcPts val="600"/>
              </a:spcBef>
              <a:buFont typeface="Arial" pitchFamily="34" charset="0"/>
              <a:buChar char="•"/>
            </a:pPr>
            <a:r>
              <a:rPr lang="es-ES" sz="2400" b="1" dirty="0">
                <a:solidFill>
                  <a:prstClr val="black"/>
                </a:solidFill>
                <a:latin typeface="Calibri"/>
              </a:rPr>
              <a:t>La fuerza de la corriente en crecida </a:t>
            </a:r>
            <a:r>
              <a:rPr lang="es-ES" sz="2400" b="1" dirty="0" smtClean="0">
                <a:solidFill>
                  <a:prstClr val="black"/>
                </a:solidFill>
                <a:latin typeface="Calibri"/>
              </a:rPr>
              <a:t>puede arrancar </a:t>
            </a:r>
            <a:r>
              <a:rPr lang="es-ES" sz="2400" b="1" dirty="0" err="1" smtClean="0">
                <a:solidFill>
                  <a:prstClr val="black"/>
                </a:solidFill>
                <a:latin typeface="Calibri"/>
              </a:rPr>
              <a:t>macrófitos</a:t>
            </a:r>
            <a:r>
              <a:rPr lang="es-ES" sz="2400" b="1" dirty="0" smtClean="0">
                <a:solidFill>
                  <a:prstClr val="black"/>
                </a:solidFill>
                <a:latin typeface="Calibri"/>
              </a:rPr>
              <a:t>, algas y especies invasoras</a:t>
            </a:r>
            <a:r>
              <a:rPr lang="es-ES" sz="2400" dirty="0" smtClean="0">
                <a:solidFill>
                  <a:prstClr val="black"/>
                </a:solidFill>
                <a:latin typeface="Calibri"/>
              </a:rPr>
              <a:t>, evitando insectos como la mosca negra.</a:t>
            </a:r>
          </a:p>
          <a:p>
            <a:pPr marL="373063" indent="-158750" defTabSz="914400">
              <a:lnSpc>
                <a:spcPct val="90000"/>
              </a:lnSpc>
              <a:spcBef>
                <a:spcPts val="600"/>
              </a:spcBef>
              <a:buFont typeface="Arial" pitchFamily="34" charset="0"/>
              <a:buChar char="•"/>
            </a:pPr>
            <a:r>
              <a:rPr lang="es-ES" sz="2400" b="1" dirty="0">
                <a:solidFill>
                  <a:prstClr val="black"/>
                </a:solidFill>
                <a:latin typeface="Calibri"/>
              </a:rPr>
              <a:t>R</a:t>
            </a:r>
            <a:r>
              <a:rPr lang="es-ES" sz="2400" b="1" dirty="0" smtClean="0">
                <a:solidFill>
                  <a:prstClr val="black"/>
                </a:solidFill>
                <a:latin typeface="Calibri"/>
              </a:rPr>
              <a:t>ealizan </a:t>
            </a:r>
            <a:r>
              <a:rPr lang="es-ES" sz="2400" b="1" dirty="0">
                <a:solidFill>
                  <a:prstClr val="black"/>
                </a:solidFill>
                <a:latin typeface="Calibri"/>
              </a:rPr>
              <a:t>a su paso un control demográfico de especies </a:t>
            </a:r>
            <a:r>
              <a:rPr lang="es-ES" sz="2400" dirty="0" smtClean="0">
                <a:solidFill>
                  <a:prstClr val="black"/>
                </a:solidFill>
                <a:latin typeface="Calibri"/>
              </a:rPr>
              <a:t>animales y vegetales renovando</a:t>
            </a:r>
            <a:r>
              <a:rPr lang="es-ES" sz="2400" dirty="0">
                <a:solidFill>
                  <a:prstClr val="black"/>
                </a:solidFill>
                <a:latin typeface="Calibri"/>
              </a:rPr>
              <a:t>, transportando y </a:t>
            </a:r>
            <a:r>
              <a:rPr lang="es-ES" sz="2400" dirty="0" smtClean="0">
                <a:solidFill>
                  <a:prstClr val="black"/>
                </a:solidFill>
                <a:latin typeface="Calibri"/>
              </a:rPr>
              <a:t>rejuveneciendo </a:t>
            </a:r>
            <a:r>
              <a:rPr lang="es-ES" sz="2400" dirty="0">
                <a:solidFill>
                  <a:prstClr val="black"/>
                </a:solidFill>
                <a:latin typeface="Calibri"/>
              </a:rPr>
              <a:t>poblaciones</a:t>
            </a:r>
            <a:r>
              <a:rPr lang="es-ES" sz="2400" dirty="0" smtClean="0">
                <a:solidFill>
                  <a:prstClr val="black"/>
                </a:solidFill>
                <a:latin typeface="Calibri"/>
              </a:rPr>
              <a:t>.</a:t>
            </a:r>
          </a:p>
          <a:p>
            <a:pPr marL="373063" indent="-158750" defTabSz="914400">
              <a:lnSpc>
                <a:spcPct val="90000"/>
              </a:lnSpc>
              <a:spcBef>
                <a:spcPts val="600"/>
              </a:spcBef>
              <a:buFont typeface="Arial" pitchFamily="34" charset="0"/>
              <a:buChar char="•"/>
            </a:pPr>
            <a:r>
              <a:rPr lang="es-ES" sz="2400" b="1" dirty="0">
                <a:solidFill>
                  <a:prstClr val="black"/>
                </a:solidFill>
                <a:latin typeface="Calibri"/>
              </a:rPr>
              <a:t>C</a:t>
            </a:r>
            <a:r>
              <a:rPr lang="es-ES" sz="2400" b="1" dirty="0" smtClean="0">
                <a:solidFill>
                  <a:prstClr val="black"/>
                </a:solidFill>
                <a:latin typeface="Calibri"/>
              </a:rPr>
              <a:t>onectan </a:t>
            </a:r>
            <a:r>
              <a:rPr lang="es-ES" sz="2400" b="1" dirty="0">
                <a:solidFill>
                  <a:prstClr val="black"/>
                </a:solidFill>
                <a:latin typeface="Calibri"/>
              </a:rPr>
              <a:t>el cauce con los terrenos laterales </a:t>
            </a:r>
            <a:r>
              <a:rPr lang="es-ES" sz="2400" b="1" dirty="0" smtClean="0">
                <a:solidFill>
                  <a:prstClr val="black"/>
                </a:solidFill>
                <a:latin typeface="Calibri"/>
              </a:rPr>
              <a:t>inundables </a:t>
            </a:r>
            <a:r>
              <a:rPr lang="es-ES" sz="2400" dirty="0" smtClean="0">
                <a:solidFill>
                  <a:prstClr val="black"/>
                </a:solidFill>
                <a:latin typeface="Calibri"/>
              </a:rPr>
              <a:t>intercambiando alimentos y fertilizando la llanura de inundación.</a:t>
            </a:r>
          </a:p>
          <a:p>
            <a:pPr marL="373063" indent="-158750" defTabSz="914400">
              <a:lnSpc>
                <a:spcPct val="90000"/>
              </a:lnSpc>
              <a:spcBef>
                <a:spcPts val="600"/>
              </a:spcBef>
              <a:buFont typeface="Arial" pitchFamily="34" charset="0"/>
              <a:buChar char="•"/>
            </a:pPr>
            <a:r>
              <a:rPr lang="es-ES" sz="2400" b="1" dirty="0">
                <a:solidFill>
                  <a:prstClr val="black"/>
                </a:solidFill>
                <a:latin typeface="Calibri"/>
              </a:rPr>
              <a:t>A</a:t>
            </a:r>
            <a:r>
              <a:rPr lang="es-ES" sz="2400" b="1" dirty="0" smtClean="0">
                <a:solidFill>
                  <a:prstClr val="black"/>
                </a:solidFill>
                <a:latin typeface="Calibri"/>
              </a:rPr>
              <a:t>umentan </a:t>
            </a:r>
            <a:r>
              <a:rPr lang="es-ES" sz="2400" b="1" dirty="0">
                <a:solidFill>
                  <a:prstClr val="black"/>
                </a:solidFill>
                <a:latin typeface="Calibri"/>
              </a:rPr>
              <a:t>la fertilidad pesquera y </a:t>
            </a:r>
            <a:r>
              <a:rPr lang="es-ES" sz="2400" b="1" dirty="0" smtClean="0">
                <a:solidFill>
                  <a:prstClr val="black"/>
                </a:solidFill>
                <a:latin typeface="Calibri"/>
              </a:rPr>
              <a:t>proporcionan arena a las playas</a:t>
            </a:r>
            <a:r>
              <a:rPr lang="es-ES" sz="2400" dirty="0" smtClean="0">
                <a:solidFill>
                  <a:prstClr val="black"/>
                </a:solidFill>
                <a:latin typeface="Calibri"/>
              </a:rPr>
              <a:t>.</a:t>
            </a:r>
            <a:endParaRPr lang="es-ES" sz="2400" dirty="0">
              <a:solidFill>
                <a:prstClr val="black"/>
              </a:solidFill>
              <a:latin typeface="Calibri"/>
            </a:endParaRPr>
          </a:p>
        </p:txBody>
      </p:sp>
    </p:spTree>
    <p:extLst>
      <p:ext uri="{BB962C8B-B14F-4D97-AF65-F5344CB8AC3E}">
        <p14:creationId xmlns:p14="http://schemas.microsoft.com/office/powerpoint/2010/main" val="257793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1200329"/>
          </a:xfrm>
          <a:prstGeom prst="rect">
            <a:avLst/>
          </a:prstGeom>
        </p:spPr>
        <p:txBody>
          <a:bodyPr wrap="square">
            <a:spAutoFit/>
          </a:bodyPr>
          <a:lstStyle/>
          <a:p>
            <a:pPr algn="ctr" defTabSz="914400"/>
            <a:r>
              <a:rPr lang="es-ES" sz="3600" b="1" dirty="0" smtClean="0">
                <a:solidFill>
                  <a:prstClr val="black"/>
                </a:solidFill>
                <a:latin typeface="Calibri"/>
                <a:cs typeface="Arial" pitchFamily="34" charset="0"/>
              </a:rPr>
              <a:t>Restauración fluvial y convivir con el río</a:t>
            </a:r>
          </a:p>
          <a:p>
            <a:pPr algn="ctr" defTabSz="914400"/>
            <a:r>
              <a:rPr lang="es-ES" sz="3600" b="1" dirty="0" smtClean="0">
                <a:solidFill>
                  <a:prstClr val="black"/>
                </a:solidFill>
                <a:latin typeface="Calibri"/>
                <a:cs typeface="Arial" pitchFamily="34" charset="0"/>
              </a:rPr>
              <a:t>¿En qué no se está avanzando?</a:t>
            </a:r>
          </a:p>
        </p:txBody>
      </p:sp>
      <p:sp>
        <p:nvSpPr>
          <p:cNvPr id="3" name="2 Rectángulo"/>
          <p:cNvSpPr/>
          <p:nvPr/>
        </p:nvSpPr>
        <p:spPr>
          <a:xfrm>
            <a:off x="0" y="1412776"/>
            <a:ext cx="9150361" cy="5078313"/>
          </a:xfrm>
          <a:prstGeom prst="rect">
            <a:avLst/>
          </a:prstGeom>
        </p:spPr>
        <p:txBody>
          <a:bodyPr wrap="square">
            <a:spAutoFit/>
          </a:bodyPr>
          <a:lstStyle/>
          <a:p>
            <a:pPr defTabSz="914400">
              <a:spcBef>
                <a:spcPts val="1200"/>
              </a:spcBef>
            </a:pPr>
            <a:r>
              <a:rPr lang="es-ES" sz="2400" b="1" dirty="0" smtClean="0">
                <a:solidFill>
                  <a:prstClr val="black"/>
                </a:solidFill>
                <a:latin typeface="Calibri"/>
                <a:cs typeface="Arial" pitchFamily="34" charset="0"/>
              </a:rPr>
              <a:t>-No se permite la movilidad fluvial, la </a:t>
            </a:r>
            <a:r>
              <a:rPr lang="es-ES" sz="2400" b="1" dirty="0">
                <a:solidFill>
                  <a:prstClr val="black"/>
                </a:solidFill>
                <a:latin typeface="Calibri"/>
                <a:cs typeface="Arial" pitchFamily="34" charset="0"/>
              </a:rPr>
              <a:t>erosión de </a:t>
            </a:r>
            <a:r>
              <a:rPr lang="es-ES" sz="2400" b="1" dirty="0" smtClean="0">
                <a:solidFill>
                  <a:prstClr val="black"/>
                </a:solidFill>
                <a:latin typeface="Calibri"/>
                <a:cs typeface="Arial" pitchFamily="34" charset="0"/>
              </a:rPr>
              <a:t>márgenes</a:t>
            </a:r>
            <a:endParaRPr lang="es-ES" sz="2400" dirty="0">
              <a:solidFill>
                <a:prstClr val="black"/>
              </a:solidFill>
              <a:latin typeface="Calibri"/>
              <a:cs typeface="Arial" pitchFamily="34" charset="0"/>
            </a:endParaRPr>
          </a:p>
          <a:p>
            <a:pPr defTabSz="914400">
              <a:spcBef>
                <a:spcPts val="1200"/>
              </a:spcBef>
            </a:pPr>
            <a:r>
              <a:rPr lang="es-ES" sz="2400" b="1" dirty="0" smtClean="0">
                <a:solidFill>
                  <a:prstClr val="black"/>
                </a:solidFill>
                <a:latin typeface="Calibri"/>
                <a:cs typeface="Arial" pitchFamily="34" charset="0"/>
              </a:rPr>
              <a:t>-No se promueven aportes </a:t>
            </a:r>
            <a:r>
              <a:rPr lang="es-ES" sz="2400" b="1" dirty="0">
                <a:solidFill>
                  <a:prstClr val="black"/>
                </a:solidFill>
                <a:latin typeface="Calibri"/>
                <a:cs typeface="Arial" pitchFamily="34" charset="0"/>
              </a:rPr>
              <a:t>de </a:t>
            </a:r>
            <a:r>
              <a:rPr lang="es-ES" sz="2400" b="1" dirty="0" smtClean="0">
                <a:solidFill>
                  <a:prstClr val="black"/>
                </a:solidFill>
                <a:latin typeface="Calibri"/>
                <a:cs typeface="Arial" pitchFamily="34" charset="0"/>
              </a:rPr>
              <a:t>sedimentos a los cauces</a:t>
            </a:r>
            <a:endParaRPr lang="es-ES" sz="2400" b="1" dirty="0">
              <a:solidFill>
                <a:prstClr val="black"/>
              </a:solidFill>
              <a:latin typeface="Calibri"/>
              <a:cs typeface="Arial" pitchFamily="34" charset="0"/>
            </a:endParaRPr>
          </a:p>
          <a:p>
            <a:pPr defTabSz="914400">
              <a:spcBef>
                <a:spcPts val="1200"/>
              </a:spcBef>
            </a:pPr>
            <a:r>
              <a:rPr lang="es-ES" sz="2400" b="1" dirty="0" smtClean="0">
                <a:solidFill>
                  <a:prstClr val="black"/>
                </a:solidFill>
                <a:latin typeface="Calibri"/>
                <a:cs typeface="Arial" pitchFamily="34" charset="0"/>
              </a:rPr>
              <a:t>-En ríos regulados no hay gestión </a:t>
            </a:r>
            <a:r>
              <a:rPr lang="es-ES" sz="2400" b="1" dirty="0">
                <a:solidFill>
                  <a:prstClr val="black"/>
                </a:solidFill>
                <a:latin typeface="Calibri"/>
                <a:cs typeface="Arial" pitchFamily="34" charset="0"/>
              </a:rPr>
              <a:t>de </a:t>
            </a:r>
            <a:r>
              <a:rPr lang="es-ES" sz="2400" b="1" dirty="0" smtClean="0">
                <a:solidFill>
                  <a:prstClr val="black"/>
                </a:solidFill>
                <a:latin typeface="Calibri"/>
                <a:cs typeface="Arial" pitchFamily="34" charset="0"/>
              </a:rPr>
              <a:t>caudales adecuada para el funcionamiento geomorfológico, no se producen crecidas generadoras</a:t>
            </a:r>
          </a:p>
          <a:p>
            <a:pPr defTabSz="914400">
              <a:spcBef>
                <a:spcPts val="1200"/>
              </a:spcBef>
            </a:pPr>
            <a:r>
              <a:rPr lang="es-ES" sz="2400" b="1" dirty="0" smtClean="0">
                <a:solidFill>
                  <a:prstClr val="black"/>
                </a:solidFill>
                <a:latin typeface="Calibri"/>
                <a:cs typeface="Arial" pitchFamily="34" charset="0"/>
              </a:rPr>
              <a:t>-No se están reduciendo las presiones e impactos sobre cuencas, cauces y espacios inundables</a:t>
            </a:r>
          </a:p>
          <a:p>
            <a:pPr defTabSz="914400">
              <a:spcBef>
                <a:spcPts val="1200"/>
              </a:spcBef>
            </a:pPr>
            <a:r>
              <a:rPr lang="es-ES" sz="2400" b="1" dirty="0" smtClean="0">
                <a:solidFill>
                  <a:prstClr val="black"/>
                </a:solidFill>
                <a:latin typeface="Calibri"/>
                <a:cs typeface="Arial" pitchFamily="34" charset="0"/>
              </a:rPr>
              <a:t>-No se detienen las intervenciones tradicionales muy dañinas (encauzamientos, dragados…)</a:t>
            </a:r>
          </a:p>
          <a:p>
            <a:pPr defTabSz="914400">
              <a:spcBef>
                <a:spcPts val="1200"/>
              </a:spcBef>
            </a:pPr>
            <a:r>
              <a:rPr lang="es-ES" sz="2400" b="1" dirty="0" smtClean="0">
                <a:solidFill>
                  <a:prstClr val="black"/>
                </a:solidFill>
                <a:latin typeface="Calibri"/>
                <a:cs typeface="Arial" pitchFamily="34" charset="0"/>
              </a:rPr>
              <a:t>-Sigue incrementándose la exposición al riesgo de inundación</a:t>
            </a:r>
          </a:p>
          <a:p>
            <a:pPr defTabSz="914400">
              <a:spcBef>
                <a:spcPts val="1200"/>
              </a:spcBef>
            </a:pPr>
            <a:r>
              <a:rPr lang="es-ES" sz="2400" b="1" dirty="0" smtClean="0">
                <a:solidFill>
                  <a:prstClr val="black"/>
                </a:solidFill>
                <a:latin typeface="Calibri"/>
                <a:cs typeface="Arial" pitchFamily="34" charset="0"/>
              </a:rPr>
              <a:t>-No existe el cambio de mentalidad necesario y prevalecen los intereses socioeconómicos sobre los ambientales </a:t>
            </a:r>
            <a:endParaRPr lang="es-ES" sz="2400" b="1" dirty="0">
              <a:solidFill>
                <a:prstClr val="black"/>
              </a:solidFill>
              <a:latin typeface="Calibri"/>
              <a:cs typeface="Arial" pitchFamily="34" charset="0"/>
            </a:endParaRPr>
          </a:p>
        </p:txBody>
      </p:sp>
    </p:spTree>
    <p:extLst>
      <p:ext uri="{BB962C8B-B14F-4D97-AF65-F5344CB8AC3E}">
        <p14:creationId xmlns:p14="http://schemas.microsoft.com/office/powerpoint/2010/main" val="41645923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439"/>
            <a:ext cx="9108504" cy="584776"/>
          </a:xfrm>
          <a:prstGeom prst="rect">
            <a:avLst/>
          </a:prstGeom>
          <a:noFill/>
        </p:spPr>
        <p:txBody>
          <a:bodyPr wrap="square" rtlCol="0">
            <a:spAutoFit/>
          </a:bodyPr>
          <a:lstStyle/>
          <a:p>
            <a:pPr algn="ctr" defTabSz="914400"/>
            <a:r>
              <a:rPr lang="en-US" sz="3200" b="1" dirty="0" smtClean="0">
                <a:solidFill>
                  <a:srgbClr val="0000FF"/>
                </a:solidFill>
                <a:latin typeface="Calibri"/>
              </a:rPr>
              <a:t>10 </a:t>
            </a:r>
            <a:r>
              <a:rPr lang="en-US" sz="3200" b="1" dirty="0" err="1" smtClean="0">
                <a:solidFill>
                  <a:srgbClr val="0000FF"/>
                </a:solidFill>
                <a:latin typeface="Calibri"/>
              </a:rPr>
              <a:t>objetivos</a:t>
            </a:r>
            <a:r>
              <a:rPr lang="en-US" sz="3200" b="1" dirty="0" smtClean="0">
                <a:solidFill>
                  <a:srgbClr val="0000FF"/>
                </a:solidFill>
                <a:latin typeface="Calibri"/>
              </a:rPr>
              <a:t> </a:t>
            </a:r>
            <a:r>
              <a:rPr lang="en-US" sz="3200" b="1" dirty="0" smtClean="0">
                <a:solidFill>
                  <a:prstClr val="black"/>
                </a:solidFill>
                <a:latin typeface="Calibri"/>
              </a:rPr>
              <a:t>y 20 </a:t>
            </a:r>
            <a:r>
              <a:rPr lang="en-US" sz="3200" b="1" dirty="0" err="1" smtClean="0">
                <a:solidFill>
                  <a:prstClr val="black"/>
                </a:solidFill>
                <a:latin typeface="Calibri"/>
              </a:rPr>
              <a:t>buenas</a:t>
            </a:r>
            <a:r>
              <a:rPr lang="en-US" sz="3200" b="1" dirty="0" smtClean="0">
                <a:solidFill>
                  <a:prstClr val="black"/>
                </a:solidFill>
                <a:latin typeface="Calibri"/>
              </a:rPr>
              <a:t> </a:t>
            </a:r>
            <a:r>
              <a:rPr lang="en-US" sz="3200" b="1" dirty="0" err="1" smtClean="0">
                <a:solidFill>
                  <a:prstClr val="black"/>
                </a:solidFill>
                <a:latin typeface="Calibri"/>
              </a:rPr>
              <a:t>prácticas</a:t>
            </a:r>
            <a:endParaRPr lang="en-US" sz="3200" b="1" dirty="0" smtClean="0">
              <a:solidFill>
                <a:prstClr val="black"/>
              </a:solidFill>
              <a:latin typeface="Calibri"/>
            </a:endParaRPr>
          </a:p>
        </p:txBody>
      </p:sp>
      <p:sp>
        <p:nvSpPr>
          <p:cNvPr id="5" name="Rectangle 4"/>
          <p:cNvSpPr/>
          <p:nvPr/>
        </p:nvSpPr>
        <p:spPr>
          <a:xfrm>
            <a:off x="-12130" y="648607"/>
            <a:ext cx="3504818" cy="6209393"/>
          </a:xfrm>
          <a:prstGeom prst="rect">
            <a:avLst/>
          </a:prstGeom>
        </p:spPr>
        <p:txBody>
          <a:bodyPr wrap="square">
            <a:spAutoFit/>
          </a:bodyPr>
          <a:lstStyle/>
          <a:p>
            <a:pPr defTabSz="914400">
              <a:spcBef>
                <a:spcPts val="1200"/>
              </a:spcBef>
              <a:spcAft>
                <a:spcPts val="500"/>
              </a:spcAft>
            </a:pPr>
            <a:r>
              <a:rPr lang="es-ES" b="1" dirty="0" smtClean="0">
                <a:solidFill>
                  <a:srgbClr val="0000FF"/>
                </a:solidFill>
                <a:latin typeface="Calibri"/>
              </a:rPr>
              <a:t>1. Restaurar </a:t>
            </a:r>
            <a:r>
              <a:rPr lang="es-ES" b="1" dirty="0">
                <a:solidFill>
                  <a:srgbClr val="0000FF"/>
                </a:solidFill>
                <a:latin typeface="Calibri"/>
              </a:rPr>
              <a:t>las ideas sobre los ríos </a:t>
            </a:r>
          </a:p>
          <a:p>
            <a:pPr defTabSz="914400">
              <a:spcBef>
                <a:spcPts val="1200"/>
              </a:spcBef>
              <a:spcAft>
                <a:spcPts val="500"/>
              </a:spcAft>
            </a:pPr>
            <a:r>
              <a:rPr lang="es-ES" b="1" dirty="0" smtClean="0">
                <a:solidFill>
                  <a:srgbClr val="0000FF"/>
                </a:solidFill>
                <a:latin typeface="Calibri"/>
              </a:rPr>
              <a:t>2</a:t>
            </a:r>
            <a:r>
              <a:rPr lang="es-ES" b="1" dirty="0">
                <a:solidFill>
                  <a:srgbClr val="0000FF"/>
                </a:solidFill>
                <a:latin typeface="Calibri"/>
              </a:rPr>
              <a:t>. Recuperar la continuidad del curso fluvial</a:t>
            </a:r>
          </a:p>
          <a:p>
            <a:pPr defTabSz="914400">
              <a:spcBef>
                <a:spcPts val="1200"/>
              </a:spcBef>
              <a:spcAft>
                <a:spcPts val="500"/>
              </a:spcAft>
            </a:pPr>
            <a:r>
              <a:rPr lang="es-ES" b="1" dirty="0" smtClean="0">
                <a:solidFill>
                  <a:srgbClr val="0000FF"/>
                </a:solidFill>
                <a:latin typeface="Calibri"/>
              </a:rPr>
              <a:t>3</a:t>
            </a:r>
            <a:r>
              <a:rPr lang="es-ES" b="1" dirty="0">
                <a:solidFill>
                  <a:srgbClr val="0000FF"/>
                </a:solidFill>
                <a:latin typeface="Calibri"/>
              </a:rPr>
              <a:t>. Recuperar el territorio fluvial</a:t>
            </a:r>
          </a:p>
          <a:p>
            <a:pPr defTabSz="914400">
              <a:spcBef>
                <a:spcPts val="1200"/>
              </a:spcBef>
              <a:spcAft>
                <a:spcPts val="500"/>
              </a:spcAft>
            </a:pPr>
            <a:r>
              <a:rPr lang="es-ES" b="1" dirty="0" smtClean="0">
                <a:solidFill>
                  <a:srgbClr val="0000FF"/>
                </a:solidFill>
                <a:latin typeface="Calibri"/>
              </a:rPr>
              <a:t>4</a:t>
            </a:r>
            <a:r>
              <a:rPr lang="es-ES" b="1" dirty="0">
                <a:solidFill>
                  <a:srgbClr val="0000FF"/>
                </a:solidFill>
                <a:latin typeface="Calibri"/>
              </a:rPr>
              <a:t>. Recuperar la funcionalidad de las llanuras de </a:t>
            </a:r>
            <a:r>
              <a:rPr lang="es-ES" b="1" dirty="0" smtClean="0">
                <a:solidFill>
                  <a:srgbClr val="0000FF"/>
                </a:solidFill>
                <a:latin typeface="Calibri"/>
              </a:rPr>
              <a:t>inundación</a:t>
            </a:r>
          </a:p>
          <a:p>
            <a:pPr defTabSz="914400">
              <a:spcBef>
                <a:spcPts val="1200"/>
              </a:spcBef>
              <a:spcAft>
                <a:spcPts val="500"/>
              </a:spcAft>
            </a:pPr>
            <a:r>
              <a:rPr lang="es-ES" b="1" dirty="0" smtClean="0">
                <a:solidFill>
                  <a:srgbClr val="0000FF"/>
                </a:solidFill>
                <a:latin typeface="Calibri"/>
              </a:rPr>
              <a:t>5</a:t>
            </a:r>
            <a:r>
              <a:rPr lang="es-ES" b="1" dirty="0">
                <a:solidFill>
                  <a:srgbClr val="0000FF"/>
                </a:solidFill>
                <a:latin typeface="Calibri"/>
              </a:rPr>
              <a:t>. Recuperar el funcionamiento hidrológico</a:t>
            </a:r>
          </a:p>
          <a:p>
            <a:pPr defTabSz="914400">
              <a:spcBef>
                <a:spcPts val="1200"/>
              </a:spcBef>
              <a:spcAft>
                <a:spcPts val="500"/>
              </a:spcAft>
            </a:pPr>
            <a:r>
              <a:rPr lang="es-ES" b="1" dirty="0" smtClean="0">
                <a:solidFill>
                  <a:srgbClr val="0000FF"/>
                </a:solidFill>
                <a:latin typeface="Calibri"/>
              </a:rPr>
              <a:t>6</a:t>
            </a:r>
            <a:r>
              <a:rPr lang="es-ES" b="1" dirty="0">
                <a:solidFill>
                  <a:srgbClr val="0000FF"/>
                </a:solidFill>
                <a:latin typeface="Calibri"/>
              </a:rPr>
              <a:t>. Recuperar caudales </a:t>
            </a:r>
            <a:r>
              <a:rPr lang="es-ES" b="1" dirty="0" smtClean="0">
                <a:solidFill>
                  <a:srgbClr val="0000FF"/>
                </a:solidFill>
                <a:latin typeface="Calibri"/>
              </a:rPr>
              <a:t>sólidos </a:t>
            </a:r>
            <a:endParaRPr lang="es-ES" b="1" dirty="0">
              <a:solidFill>
                <a:srgbClr val="0000FF"/>
              </a:solidFill>
              <a:latin typeface="Calibri"/>
            </a:endParaRPr>
          </a:p>
          <a:p>
            <a:pPr defTabSz="914400">
              <a:spcBef>
                <a:spcPts val="1200"/>
              </a:spcBef>
              <a:spcAft>
                <a:spcPts val="500"/>
              </a:spcAft>
            </a:pPr>
            <a:r>
              <a:rPr lang="es-ES" b="1" dirty="0" smtClean="0">
                <a:solidFill>
                  <a:srgbClr val="0000FF"/>
                </a:solidFill>
                <a:latin typeface="Calibri"/>
              </a:rPr>
              <a:t>7</a:t>
            </a:r>
            <a:r>
              <a:rPr lang="es-ES" b="1" dirty="0">
                <a:solidFill>
                  <a:srgbClr val="0000FF"/>
                </a:solidFill>
                <a:latin typeface="Calibri"/>
              </a:rPr>
              <a:t>. Recuperar procesos y formas fluviales. </a:t>
            </a:r>
            <a:endParaRPr lang="es-ES" b="1" dirty="0" smtClean="0">
              <a:solidFill>
                <a:srgbClr val="0000FF"/>
              </a:solidFill>
              <a:latin typeface="Calibri"/>
            </a:endParaRPr>
          </a:p>
          <a:p>
            <a:pPr defTabSz="914400">
              <a:spcBef>
                <a:spcPts val="1200"/>
              </a:spcBef>
              <a:spcAft>
                <a:spcPts val="500"/>
              </a:spcAft>
            </a:pPr>
            <a:r>
              <a:rPr lang="es-ES" b="1" dirty="0" smtClean="0">
                <a:solidFill>
                  <a:srgbClr val="0000FF"/>
                </a:solidFill>
                <a:latin typeface="Calibri"/>
              </a:rPr>
              <a:t>8. Rehabilitar riberas </a:t>
            </a:r>
          </a:p>
          <a:p>
            <a:pPr defTabSz="914400">
              <a:spcBef>
                <a:spcPts val="1200"/>
              </a:spcBef>
              <a:spcAft>
                <a:spcPts val="500"/>
              </a:spcAft>
            </a:pPr>
            <a:r>
              <a:rPr lang="es-ES" b="1" dirty="0">
                <a:solidFill>
                  <a:srgbClr val="0000FF"/>
                </a:solidFill>
                <a:latin typeface="Calibri"/>
              </a:rPr>
              <a:t>9</a:t>
            </a:r>
            <a:r>
              <a:rPr lang="es-ES" b="1" dirty="0" smtClean="0">
                <a:solidFill>
                  <a:srgbClr val="0000FF"/>
                </a:solidFill>
                <a:latin typeface="Calibri"/>
              </a:rPr>
              <a:t>. Mejorar </a:t>
            </a:r>
            <a:r>
              <a:rPr lang="es-ES" b="1" dirty="0">
                <a:solidFill>
                  <a:srgbClr val="0000FF"/>
                </a:solidFill>
                <a:latin typeface="Calibri"/>
              </a:rPr>
              <a:t>tramos </a:t>
            </a:r>
            <a:r>
              <a:rPr lang="es-ES" b="1" dirty="0" smtClean="0">
                <a:solidFill>
                  <a:srgbClr val="0000FF"/>
                </a:solidFill>
                <a:latin typeface="Calibri"/>
              </a:rPr>
              <a:t>urbanos</a:t>
            </a:r>
          </a:p>
          <a:p>
            <a:pPr defTabSz="914400">
              <a:spcBef>
                <a:spcPts val="1200"/>
              </a:spcBef>
              <a:spcAft>
                <a:spcPts val="500"/>
              </a:spcAft>
            </a:pPr>
            <a:r>
              <a:rPr lang="es-ES" b="1" dirty="0" smtClean="0">
                <a:solidFill>
                  <a:srgbClr val="0000FF"/>
                </a:solidFill>
                <a:latin typeface="Calibri"/>
              </a:rPr>
              <a:t>10. Gestionar el proceso de restauración o rehabilitación</a:t>
            </a:r>
            <a:endParaRPr lang="en-US" b="1" dirty="0">
              <a:solidFill>
                <a:srgbClr val="0000FF"/>
              </a:solidFill>
              <a:latin typeface="Calibri"/>
            </a:endParaRPr>
          </a:p>
        </p:txBody>
      </p:sp>
      <p:sp>
        <p:nvSpPr>
          <p:cNvPr id="7" name="TextBox 6"/>
          <p:cNvSpPr txBox="1"/>
          <p:nvPr/>
        </p:nvSpPr>
        <p:spPr>
          <a:xfrm>
            <a:off x="3942502" y="476672"/>
            <a:ext cx="5184576" cy="6740308"/>
          </a:xfrm>
          <a:prstGeom prst="rect">
            <a:avLst/>
          </a:prstGeom>
          <a:noFill/>
        </p:spPr>
        <p:txBody>
          <a:bodyPr wrap="square" rtlCol="0">
            <a:spAutoFit/>
          </a:bodyPr>
          <a:lstStyle/>
          <a:p>
            <a:pPr defTabSz="914400"/>
            <a:r>
              <a:rPr lang="es-ES" b="1" dirty="0" smtClean="0">
                <a:solidFill>
                  <a:prstClr val="black"/>
                </a:solidFill>
                <a:latin typeface="Calibri"/>
              </a:rPr>
              <a:t>1. Educación </a:t>
            </a:r>
            <a:r>
              <a:rPr lang="es-ES" b="1" dirty="0">
                <a:solidFill>
                  <a:prstClr val="black"/>
                </a:solidFill>
                <a:latin typeface="Calibri"/>
              </a:rPr>
              <a:t>ambiental para la restauración fluvial</a:t>
            </a:r>
          </a:p>
          <a:p>
            <a:pPr defTabSz="914400"/>
            <a:r>
              <a:rPr lang="es-ES" b="1" dirty="0" smtClean="0">
                <a:solidFill>
                  <a:prstClr val="black"/>
                </a:solidFill>
                <a:latin typeface="Calibri"/>
              </a:rPr>
              <a:t>2. Evaluación </a:t>
            </a:r>
            <a:r>
              <a:rPr lang="es-ES" b="1" dirty="0">
                <a:solidFill>
                  <a:prstClr val="black"/>
                </a:solidFill>
                <a:latin typeface="Calibri"/>
              </a:rPr>
              <a:t>y denuncia de actuaciones negativas y falsas restauraciones</a:t>
            </a:r>
            <a:endParaRPr lang="es-ES" dirty="0">
              <a:solidFill>
                <a:prstClr val="black"/>
              </a:solidFill>
              <a:latin typeface="Calibri"/>
            </a:endParaRPr>
          </a:p>
          <a:p>
            <a:pPr defTabSz="914400"/>
            <a:r>
              <a:rPr lang="es-ES" b="1" dirty="0" smtClean="0">
                <a:solidFill>
                  <a:prstClr val="black"/>
                </a:solidFill>
                <a:latin typeface="Calibri"/>
              </a:rPr>
              <a:t>3</a:t>
            </a:r>
            <a:r>
              <a:rPr lang="es-ES" b="1" dirty="0">
                <a:solidFill>
                  <a:prstClr val="black"/>
                </a:solidFill>
                <a:latin typeface="Calibri"/>
              </a:rPr>
              <a:t>. Demolición de presas y azudes</a:t>
            </a:r>
          </a:p>
          <a:p>
            <a:pPr defTabSz="914400"/>
            <a:r>
              <a:rPr lang="es-ES" b="1" dirty="0">
                <a:solidFill>
                  <a:prstClr val="black"/>
                </a:solidFill>
                <a:latin typeface="Calibri"/>
              </a:rPr>
              <a:t>4. Eliminación de vados</a:t>
            </a:r>
          </a:p>
          <a:p>
            <a:pPr defTabSz="914400"/>
            <a:r>
              <a:rPr lang="es-ES" b="1" dirty="0">
                <a:solidFill>
                  <a:prstClr val="black"/>
                </a:solidFill>
                <a:latin typeface="Calibri"/>
              </a:rPr>
              <a:t>5. Eliminación y permeabilización de obstáculos </a:t>
            </a:r>
            <a:endParaRPr lang="es-ES" b="1" dirty="0" smtClean="0">
              <a:solidFill>
                <a:prstClr val="black"/>
              </a:solidFill>
              <a:latin typeface="Calibri"/>
            </a:endParaRPr>
          </a:p>
          <a:p>
            <a:pPr defTabSz="914400"/>
            <a:r>
              <a:rPr lang="es-ES" b="1" dirty="0" smtClean="0">
                <a:solidFill>
                  <a:prstClr val="black"/>
                </a:solidFill>
                <a:latin typeface="Calibri"/>
              </a:rPr>
              <a:t>6</a:t>
            </a:r>
            <a:r>
              <a:rPr lang="es-ES" b="1" dirty="0">
                <a:solidFill>
                  <a:prstClr val="black"/>
                </a:solidFill>
                <a:latin typeface="Calibri"/>
              </a:rPr>
              <a:t>. Pasos y escalas para peces</a:t>
            </a:r>
            <a:endParaRPr lang="es-ES" dirty="0">
              <a:solidFill>
                <a:prstClr val="black"/>
              </a:solidFill>
              <a:latin typeface="Calibri"/>
            </a:endParaRPr>
          </a:p>
          <a:p>
            <a:pPr defTabSz="914400"/>
            <a:r>
              <a:rPr lang="es-ES" b="1" dirty="0" smtClean="0">
                <a:solidFill>
                  <a:prstClr val="black"/>
                </a:solidFill>
                <a:latin typeface="Calibri"/>
              </a:rPr>
              <a:t>7</a:t>
            </a:r>
            <a:r>
              <a:rPr lang="es-ES" b="1" dirty="0">
                <a:solidFill>
                  <a:prstClr val="black"/>
                </a:solidFill>
                <a:latin typeface="Calibri"/>
              </a:rPr>
              <a:t>. Devolución de espacio al río</a:t>
            </a:r>
          </a:p>
          <a:p>
            <a:pPr defTabSz="914400"/>
            <a:r>
              <a:rPr lang="es-ES" b="1" dirty="0">
                <a:solidFill>
                  <a:prstClr val="black"/>
                </a:solidFill>
                <a:latin typeface="Calibri"/>
              </a:rPr>
              <a:t>8. Retranqueo de motas</a:t>
            </a:r>
            <a:endParaRPr lang="es-ES" dirty="0">
              <a:solidFill>
                <a:prstClr val="black"/>
              </a:solidFill>
              <a:latin typeface="Calibri"/>
            </a:endParaRPr>
          </a:p>
          <a:p>
            <a:pPr defTabSz="914400"/>
            <a:r>
              <a:rPr lang="es-ES" b="1" dirty="0">
                <a:solidFill>
                  <a:prstClr val="black"/>
                </a:solidFill>
                <a:latin typeface="Calibri"/>
              </a:rPr>
              <a:t>9. Desprotección de orillas, </a:t>
            </a:r>
            <a:r>
              <a:rPr lang="es-ES" b="1" dirty="0" err="1">
                <a:solidFill>
                  <a:prstClr val="black"/>
                </a:solidFill>
                <a:latin typeface="Calibri"/>
              </a:rPr>
              <a:t>desencauzamientos</a:t>
            </a:r>
            <a:r>
              <a:rPr lang="es-ES" b="1" dirty="0">
                <a:solidFill>
                  <a:prstClr val="black"/>
                </a:solidFill>
                <a:latin typeface="Calibri"/>
              </a:rPr>
              <a:t> y </a:t>
            </a:r>
            <a:r>
              <a:rPr lang="es-ES" b="1" dirty="0" err="1" smtClean="0">
                <a:solidFill>
                  <a:prstClr val="black"/>
                </a:solidFill>
                <a:latin typeface="Calibri"/>
              </a:rPr>
              <a:t>descanalizaciones</a:t>
            </a:r>
            <a:endParaRPr lang="es-ES" b="1" dirty="0" smtClean="0">
              <a:solidFill>
                <a:prstClr val="black"/>
              </a:solidFill>
              <a:latin typeface="Calibri"/>
            </a:endParaRPr>
          </a:p>
          <a:p>
            <a:pPr defTabSz="914400"/>
            <a:r>
              <a:rPr lang="es-ES" b="1" dirty="0" smtClean="0">
                <a:solidFill>
                  <a:prstClr val="black"/>
                </a:solidFill>
                <a:latin typeface="Calibri"/>
              </a:rPr>
              <a:t>10. Libertad </a:t>
            </a:r>
            <a:r>
              <a:rPr lang="es-ES" b="1" dirty="0">
                <a:solidFill>
                  <a:prstClr val="black"/>
                </a:solidFill>
                <a:latin typeface="Calibri"/>
              </a:rPr>
              <a:t>fluvial y no actuación post-crecida</a:t>
            </a:r>
          </a:p>
          <a:p>
            <a:pPr defTabSz="914400"/>
            <a:r>
              <a:rPr lang="es-ES" b="1" dirty="0" smtClean="0">
                <a:solidFill>
                  <a:prstClr val="black"/>
                </a:solidFill>
                <a:latin typeface="Calibri"/>
              </a:rPr>
              <a:t>11</a:t>
            </a:r>
            <a:r>
              <a:rPr lang="es-ES" b="1" dirty="0">
                <a:solidFill>
                  <a:prstClr val="black"/>
                </a:solidFill>
                <a:latin typeface="Calibri"/>
              </a:rPr>
              <a:t>. Caudales </a:t>
            </a:r>
            <a:r>
              <a:rPr lang="es-ES" b="1" dirty="0" err="1">
                <a:solidFill>
                  <a:prstClr val="black"/>
                </a:solidFill>
                <a:latin typeface="Calibri"/>
              </a:rPr>
              <a:t>geomórficos</a:t>
            </a:r>
            <a:endParaRPr lang="es-ES" b="1" dirty="0">
              <a:solidFill>
                <a:prstClr val="black"/>
              </a:solidFill>
              <a:latin typeface="Calibri"/>
            </a:endParaRPr>
          </a:p>
          <a:p>
            <a:pPr defTabSz="914400"/>
            <a:r>
              <a:rPr lang="es-ES" b="1" dirty="0">
                <a:solidFill>
                  <a:prstClr val="black"/>
                </a:solidFill>
                <a:latin typeface="Calibri"/>
              </a:rPr>
              <a:t>12. Caudales funcionales y reconexión hidrológica</a:t>
            </a:r>
            <a:endParaRPr lang="es-ES" dirty="0">
              <a:solidFill>
                <a:prstClr val="black"/>
              </a:solidFill>
              <a:latin typeface="Calibri"/>
            </a:endParaRPr>
          </a:p>
          <a:p>
            <a:pPr defTabSz="914400"/>
            <a:r>
              <a:rPr lang="es-ES" b="1" dirty="0" smtClean="0">
                <a:solidFill>
                  <a:prstClr val="black"/>
                </a:solidFill>
                <a:latin typeface="Calibri"/>
              </a:rPr>
              <a:t>13</a:t>
            </a:r>
            <a:r>
              <a:rPr lang="es-ES" b="1" dirty="0">
                <a:solidFill>
                  <a:prstClr val="black"/>
                </a:solidFill>
                <a:latin typeface="Calibri"/>
              </a:rPr>
              <a:t>. Aportación de </a:t>
            </a:r>
            <a:r>
              <a:rPr lang="es-ES" b="1" dirty="0" smtClean="0">
                <a:solidFill>
                  <a:prstClr val="black"/>
                </a:solidFill>
                <a:latin typeface="Calibri"/>
              </a:rPr>
              <a:t>sedimentos</a:t>
            </a:r>
          </a:p>
          <a:p>
            <a:pPr defTabSz="914400"/>
            <a:r>
              <a:rPr lang="es-ES" b="1" dirty="0" smtClean="0">
                <a:solidFill>
                  <a:prstClr val="black"/>
                </a:solidFill>
                <a:latin typeface="Calibri"/>
              </a:rPr>
              <a:t>14. Reconexión de cauces</a:t>
            </a:r>
            <a:endParaRPr lang="es-ES" dirty="0">
              <a:solidFill>
                <a:prstClr val="black"/>
              </a:solidFill>
              <a:latin typeface="Calibri"/>
            </a:endParaRPr>
          </a:p>
          <a:p>
            <a:pPr defTabSz="914400"/>
            <a:r>
              <a:rPr lang="es-ES" b="1" dirty="0" smtClean="0">
                <a:solidFill>
                  <a:prstClr val="black"/>
                </a:solidFill>
                <a:latin typeface="Calibri"/>
              </a:rPr>
              <a:t>15. Recuperación </a:t>
            </a:r>
            <a:r>
              <a:rPr lang="es-ES" b="1" dirty="0">
                <a:solidFill>
                  <a:prstClr val="black"/>
                </a:solidFill>
                <a:latin typeface="Calibri"/>
              </a:rPr>
              <a:t>de áreas afectadas por </a:t>
            </a:r>
            <a:r>
              <a:rPr lang="es-ES" b="1" dirty="0" smtClean="0">
                <a:solidFill>
                  <a:prstClr val="black"/>
                </a:solidFill>
                <a:latin typeface="Calibri"/>
              </a:rPr>
              <a:t>extracciones</a:t>
            </a:r>
            <a:endParaRPr lang="es-ES" dirty="0">
              <a:solidFill>
                <a:prstClr val="black"/>
              </a:solidFill>
              <a:latin typeface="Calibri"/>
            </a:endParaRPr>
          </a:p>
          <a:p>
            <a:pPr defTabSz="914400"/>
            <a:r>
              <a:rPr lang="es-ES" b="1" dirty="0" smtClean="0">
                <a:solidFill>
                  <a:prstClr val="black"/>
                </a:solidFill>
                <a:latin typeface="Calibri"/>
              </a:rPr>
              <a:t>16. Eliminación </a:t>
            </a:r>
            <a:r>
              <a:rPr lang="es-ES" b="1" dirty="0">
                <a:solidFill>
                  <a:prstClr val="black"/>
                </a:solidFill>
                <a:latin typeface="Calibri"/>
              </a:rPr>
              <a:t>de especies </a:t>
            </a:r>
            <a:r>
              <a:rPr lang="es-ES" b="1" dirty="0" smtClean="0">
                <a:solidFill>
                  <a:prstClr val="black"/>
                </a:solidFill>
                <a:latin typeface="Calibri"/>
              </a:rPr>
              <a:t>invasoras</a:t>
            </a:r>
            <a:endParaRPr lang="es-ES" b="1" dirty="0">
              <a:solidFill>
                <a:prstClr val="black"/>
              </a:solidFill>
              <a:latin typeface="Calibri"/>
            </a:endParaRPr>
          </a:p>
          <a:p>
            <a:pPr defTabSz="914400"/>
            <a:r>
              <a:rPr lang="es-ES" b="1" dirty="0" smtClean="0">
                <a:solidFill>
                  <a:prstClr val="black"/>
                </a:solidFill>
                <a:latin typeface="Calibri"/>
              </a:rPr>
              <a:t>17. Creación </a:t>
            </a:r>
            <a:r>
              <a:rPr lang="es-ES" b="1" dirty="0">
                <a:solidFill>
                  <a:prstClr val="black"/>
                </a:solidFill>
                <a:latin typeface="Calibri"/>
              </a:rPr>
              <a:t>de </a:t>
            </a:r>
            <a:r>
              <a:rPr lang="es-ES" b="1" dirty="0" smtClean="0">
                <a:solidFill>
                  <a:prstClr val="black"/>
                </a:solidFill>
                <a:latin typeface="Calibri"/>
              </a:rPr>
              <a:t>hábitats</a:t>
            </a:r>
            <a:endParaRPr lang="es-ES" b="1" dirty="0">
              <a:solidFill>
                <a:prstClr val="black"/>
              </a:solidFill>
              <a:latin typeface="Calibri"/>
            </a:endParaRPr>
          </a:p>
          <a:p>
            <a:pPr defTabSz="914400"/>
            <a:r>
              <a:rPr lang="es-ES" b="1" dirty="0" smtClean="0">
                <a:solidFill>
                  <a:prstClr val="black"/>
                </a:solidFill>
                <a:latin typeface="Calibri"/>
              </a:rPr>
              <a:t>18. Revegetación</a:t>
            </a:r>
            <a:endParaRPr lang="es-ES" dirty="0">
              <a:solidFill>
                <a:prstClr val="black"/>
              </a:solidFill>
              <a:latin typeface="Calibri"/>
            </a:endParaRPr>
          </a:p>
          <a:p>
            <a:pPr defTabSz="914400"/>
            <a:r>
              <a:rPr lang="es-ES" b="1" dirty="0" smtClean="0">
                <a:solidFill>
                  <a:prstClr val="black"/>
                </a:solidFill>
                <a:latin typeface="Calibri"/>
              </a:rPr>
              <a:t>19. </a:t>
            </a:r>
            <a:r>
              <a:rPr lang="es-ES" b="1" dirty="0" err="1" smtClean="0">
                <a:solidFill>
                  <a:prstClr val="black"/>
                </a:solidFill>
                <a:latin typeface="Calibri"/>
              </a:rPr>
              <a:t>Desurbanización</a:t>
            </a:r>
            <a:endParaRPr lang="es-ES" b="1" dirty="0" smtClean="0">
              <a:solidFill>
                <a:prstClr val="black"/>
              </a:solidFill>
              <a:latin typeface="Calibri"/>
            </a:endParaRPr>
          </a:p>
          <a:p>
            <a:pPr defTabSz="914400"/>
            <a:r>
              <a:rPr lang="es-ES" b="1" dirty="0" smtClean="0">
                <a:solidFill>
                  <a:prstClr val="black"/>
                </a:solidFill>
                <a:latin typeface="Calibri"/>
              </a:rPr>
              <a:t>20. Seguimiento</a:t>
            </a:r>
            <a:endParaRPr lang="en-US" b="1" dirty="0">
              <a:solidFill>
                <a:srgbClr val="0000FF"/>
              </a:solidFill>
              <a:latin typeface="Calibri"/>
            </a:endParaRPr>
          </a:p>
          <a:p>
            <a:pPr defTabSz="914400"/>
            <a:endParaRPr lang="en-US" dirty="0">
              <a:solidFill>
                <a:prstClr val="black"/>
              </a:solidFill>
              <a:latin typeface="Calibri"/>
            </a:endParaRPr>
          </a:p>
        </p:txBody>
      </p:sp>
      <p:cxnSp>
        <p:nvCxnSpPr>
          <p:cNvPr id="9" name="Straight Arrow Connector 8"/>
          <p:cNvCxnSpPr/>
          <p:nvPr/>
        </p:nvCxnSpPr>
        <p:spPr>
          <a:xfrm flipV="1">
            <a:off x="3419872" y="692696"/>
            <a:ext cx="576064" cy="2160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a:off x="3419872" y="908720"/>
            <a:ext cx="576064" cy="2160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a:off x="3131840" y="1412776"/>
            <a:ext cx="864096" cy="7200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p:nvPr/>
        </p:nvCxnSpPr>
        <p:spPr>
          <a:xfrm>
            <a:off x="3131840" y="1412776"/>
            <a:ext cx="864096" cy="36004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a:off x="3131840" y="1412776"/>
            <a:ext cx="864096" cy="57606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p:nvPr/>
        </p:nvCxnSpPr>
        <p:spPr>
          <a:xfrm>
            <a:off x="3131840" y="1412776"/>
            <a:ext cx="864096" cy="93610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a:off x="3131840" y="2132856"/>
            <a:ext cx="864096" cy="43204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4" name="Straight Arrow Connector 23"/>
          <p:cNvCxnSpPr/>
          <p:nvPr/>
        </p:nvCxnSpPr>
        <p:spPr>
          <a:xfrm>
            <a:off x="3131840" y="2132856"/>
            <a:ext cx="864096" cy="7200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6" name="Straight Arrow Connector 25"/>
          <p:cNvCxnSpPr/>
          <p:nvPr/>
        </p:nvCxnSpPr>
        <p:spPr>
          <a:xfrm flipV="1">
            <a:off x="3203848" y="2060848"/>
            <a:ext cx="792088" cy="50405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2" name="Straight Arrow Connector 31"/>
          <p:cNvCxnSpPr/>
          <p:nvPr/>
        </p:nvCxnSpPr>
        <p:spPr>
          <a:xfrm>
            <a:off x="3059832" y="3501008"/>
            <a:ext cx="936104" cy="50405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Straight Arrow Connector 33"/>
          <p:cNvCxnSpPr/>
          <p:nvPr/>
        </p:nvCxnSpPr>
        <p:spPr>
          <a:xfrm>
            <a:off x="3059832" y="3501008"/>
            <a:ext cx="936104" cy="7200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6" name="Straight Arrow Connector 35"/>
          <p:cNvCxnSpPr/>
          <p:nvPr/>
        </p:nvCxnSpPr>
        <p:spPr>
          <a:xfrm flipV="1">
            <a:off x="2915816" y="3212976"/>
            <a:ext cx="1080120" cy="93610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9" name="Straight Arrow Connector 38"/>
          <p:cNvCxnSpPr/>
          <p:nvPr/>
        </p:nvCxnSpPr>
        <p:spPr>
          <a:xfrm>
            <a:off x="2915816" y="4149080"/>
            <a:ext cx="1080120" cy="36004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1" name="Straight Arrow Connector 40"/>
          <p:cNvCxnSpPr/>
          <p:nvPr/>
        </p:nvCxnSpPr>
        <p:spPr>
          <a:xfrm flipV="1">
            <a:off x="3059832" y="3284984"/>
            <a:ext cx="1008112" cy="144016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4" name="Straight Arrow Connector 43"/>
          <p:cNvCxnSpPr/>
          <p:nvPr/>
        </p:nvCxnSpPr>
        <p:spPr>
          <a:xfrm flipV="1">
            <a:off x="3059832" y="3717032"/>
            <a:ext cx="936104" cy="10081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6" name="Straight Arrow Connector 45"/>
          <p:cNvCxnSpPr/>
          <p:nvPr/>
        </p:nvCxnSpPr>
        <p:spPr>
          <a:xfrm>
            <a:off x="3059832" y="4725144"/>
            <a:ext cx="936104" cy="7200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8" name="Straight Arrow Connector 47"/>
          <p:cNvCxnSpPr/>
          <p:nvPr/>
        </p:nvCxnSpPr>
        <p:spPr>
          <a:xfrm>
            <a:off x="3059832" y="4725144"/>
            <a:ext cx="936104" cy="36004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0" name="Straight Arrow Connector 49"/>
          <p:cNvCxnSpPr/>
          <p:nvPr/>
        </p:nvCxnSpPr>
        <p:spPr>
          <a:xfrm>
            <a:off x="2699792" y="5949280"/>
            <a:ext cx="1296144" cy="50405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2" name="Straight Arrow Connector 51"/>
          <p:cNvCxnSpPr/>
          <p:nvPr/>
        </p:nvCxnSpPr>
        <p:spPr>
          <a:xfrm>
            <a:off x="2843808" y="6597352"/>
            <a:ext cx="1152128" cy="14401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4" name="Straight Arrow Connector 53"/>
          <p:cNvCxnSpPr/>
          <p:nvPr/>
        </p:nvCxnSpPr>
        <p:spPr>
          <a:xfrm>
            <a:off x="2123728" y="5373216"/>
            <a:ext cx="1872208" cy="2160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6" name="Straight Arrow Connector 55"/>
          <p:cNvCxnSpPr/>
          <p:nvPr/>
        </p:nvCxnSpPr>
        <p:spPr>
          <a:xfrm>
            <a:off x="2123728" y="5373216"/>
            <a:ext cx="1872208" cy="7920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9" name="Straight Arrow Connector 58"/>
          <p:cNvCxnSpPr/>
          <p:nvPr/>
        </p:nvCxnSpPr>
        <p:spPr>
          <a:xfrm>
            <a:off x="2123728" y="5373216"/>
            <a:ext cx="1872208" cy="50405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603363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0" y="776809"/>
            <a:ext cx="9144000" cy="5540826"/>
          </a:xfrm>
          <a:prstGeom prst="rect">
            <a:avLst/>
          </a:prstGeom>
        </p:spPr>
      </p:pic>
      <p:sp>
        <p:nvSpPr>
          <p:cNvPr id="2" name="TextBox 1"/>
          <p:cNvSpPr txBox="1"/>
          <p:nvPr/>
        </p:nvSpPr>
        <p:spPr>
          <a:xfrm>
            <a:off x="0" y="0"/>
            <a:ext cx="9144000" cy="6186308"/>
          </a:xfrm>
          <a:prstGeom prst="rect">
            <a:avLst/>
          </a:prstGeom>
          <a:noFill/>
        </p:spPr>
        <p:txBody>
          <a:bodyPr wrap="square" rtlCol="0">
            <a:spAutoFit/>
          </a:bodyPr>
          <a:lstStyle/>
          <a:p>
            <a:pPr algn="ctr"/>
            <a:r>
              <a:rPr lang="es-ES_tradnl" sz="2400" b="1" dirty="0" smtClean="0"/>
              <a:t>Medidas de restauración </a:t>
            </a:r>
            <a:r>
              <a:rPr lang="es-ES_tradnl" sz="2400" b="1" dirty="0" err="1" smtClean="0"/>
              <a:t>hidromorfológica</a:t>
            </a:r>
            <a:r>
              <a:rPr lang="es-ES_tradnl" sz="2400" b="1" dirty="0" smtClean="0"/>
              <a:t> en gestión de inundaciones</a:t>
            </a:r>
          </a:p>
          <a:p>
            <a:pPr>
              <a:lnSpc>
                <a:spcPct val="150000"/>
              </a:lnSpc>
            </a:pPr>
            <a:endParaRPr lang="es-ES_tradnl" sz="2400" b="1" dirty="0" smtClean="0">
              <a:solidFill>
                <a:srgbClr val="0000FF"/>
              </a:solidFill>
            </a:endParaRPr>
          </a:p>
          <a:p>
            <a:pPr>
              <a:spcBef>
                <a:spcPts val="1800"/>
              </a:spcBef>
            </a:pPr>
            <a:r>
              <a:rPr lang="es-ES_tradnl" sz="2400" b="1" dirty="0" smtClean="0">
                <a:solidFill>
                  <a:schemeClr val="bg1"/>
                </a:solidFill>
              </a:rPr>
              <a:t>-DEVOLVER ESPACIO AL RÍO</a:t>
            </a:r>
          </a:p>
          <a:p>
            <a:pPr>
              <a:spcBef>
                <a:spcPts val="1800"/>
              </a:spcBef>
            </a:pPr>
            <a:r>
              <a:rPr lang="es-ES_tradnl" sz="2400" b="1" dirty="0" smtClean="0">
                <a:solidFill>
                  <a:schemeClr val="bg1"/>
                </a:solidFill>
              </a:rPr>
              <a:t>-ELIMINAR PRESIONES Y OBSTÁCULOS, DESENCAUZAR, DESCANALIZAR</a:t>
            </a:r>
          </a:p>
          <a:p>
            <a:pPr>
              <a:spcBef>
                <a:spcPts val="1800"/>
              </a:spcBef>
            </a:pPr>
            <a:r>
              <a:rPr lang="es-ES_tradnl" sz="2400" b="1" dirty="0" smtClean="0">
                <a:solidFill>
                  <a:schemeClr val="bg1"/>
                </a:solidFill>
              </a:rPr>
              <a:t>-PROHIBIR LAS ACTUACIONES DE EMERGENCIA POST-CRECIDA</a:t>
            </a:r>
          </a:p>
          <a:p>
            <a:pPr>
              <a:spcBef>
                <a:spcPts val="1800"/>
              </a:spcBef>
            </a:pPr>
            <a:r>
              <a:rPr lang="es-ES_tradnl" sz="2400" b="1" dirty="0" smtClean="0">
                <a:solidFill>
                  <a:schemeClr val="bg1"/>
                </a:solidFill>
              </a:rPr>
              <a:t>-RECUPERAR CAUDALES FUNCIONALES, GEOMÓRFICOS Y SÓLIDOS, REVISANDO LA GESTIÓN DE EMBALSES</a:t>
            </a:r>
          </a:p>
          <a:p>
            <a:pPr>
              <a:spcBef>
                <a:spcPts val="1800"/>
              </a:spcBef>
            </a:pPr>
            <a:r>
              <a:rPr lang="es-ES_tradnl" sz="2400" b="1" dirty="0" smtClean="0">
                <a:solidFill>
                  <a:schemeClr val="bg1"/>
                </a:solidFill>
              </a:rPr>
              <a:t>-RECONECTAR CAUCES Y ESPACIOS INUNDABLES</a:t>
            </a:r>
          </a:p>
          <a:p>
            <a:pPr>
              <a:spcBef>
                <a:spcPts val="1800"/>
              </a:spcBef>
            </a:pPr>
            <a:r>
              <a:rPr lang="es-ES_tradnl" sz="2400" b="1" dirty="0" smtClean="0">
                <a:solidFill>
                  <a:schemeClr val="bg1"/>
                </a:solidFill>
              </a:rPr>
              <a:t>-AYUDAR AL RÍO SIN ALTERAR NI EXTRAER</a:t>
            </a:r>
          </a:p>
          <a:p>
            <a:pPr>
              <a:spcBef>
                <a:spcPts val="1800"/>
              </a:spcBef>
            </a:pPr>
            <a:r>
              <a:rPr lang="es-ES_tradnl" sz="2400" b="1" dirty="0" smtClean="0">
                <a:solidFill>
                  <a:schemeClr val="bg1"/>
                </a:solidFill>
              </a:rPr>
              <a:t>-RECUPERAR ÁREAS AFECTADAS POR EXTRACCIONES</a:t>
            </a:r>
          </a:p>
          <a:p>
            <a:pPr>
              <a:spcBef>
                <a:spcPts val="1800"/>
              </a:spcBef>
            </a:pPr>
            <a:r>
              <a:rPr lang="es-ES_tradnl" sz="2400" b="1" dirty="0" smtClean="0">
                <a:solidFill>
                  <a:schemeClr val="bg1"/>
                </a:solidFill>
              </a:rPr>
              <a:t>-DESURBANIZAR</a:t>
            </a:r>
          </a:p>
        </p:txBody>
      </p:sp>
    </p:spTree>
    <p:extLst>
      <p:ext uri="{BB962C8B-B14F-4D97-AF65-F5344CB8AC3E}">
        <p14:creationId xmlns:p14="http://schemas.microsoft.com/office/powerpoint/2010/main" val="376657491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s-ES_tradnl" sz="2400" b="1" dirty="0" smtClean="0"/>
              <a:t>Medidas de restauración </a:t>
            </a:r>
            <a:r>
              <a:rPr lang="es-ES_tradnl" sz="2400" b="1" dirty="0" err="1" smtClean="0"/>
              <a:t>hidromorfológica</a:t>
            </a:r>
            <a:r>
              <a:rPr lang="es-ES_tradnl" sz="2400" b="1" dirty="0" smtClean="0"/>
              <a:t> en gestión de inundaciones</a:t>
            </a:r>
          </a:p>
          <a:p>
            <a:pPr algn="ctr"/>
            <a:r>
              <a:rPr lang="es-ES_tradnl" sz="2400" b="1" dirty="0" smtClean="0">
                <a:solidFill>
                  <a:srgbClr val="0000FF"/>
                </a:solidFill>
              </a:rPr>
              <a:t>DEVOLVER ESPACIO AL RÍO</a:t>
            </a:r>
          </a:p>
        </p:txBody>
      </p:sp>
      <p:pic>
        <p:nvPicPr>
          <p:cNvPr id="3" name="Picture 18" descr="TF-1-4"/>
          <p:cNvPicPr>
            <a:picLocks noChangeAspect="1" noChangeArrowheads="1"/>
          </p:cNvPicPr>
          <p:nvPr/>
        </p:nvPicPr>
        <p:blipFill>
          <a:blip r:embed="rId2" cstate="print"/>
          <a:srcRect/>
          <a:stretch>
            <a:fillRect/>
          </a:stretch>
        </p:blipFill>
        <p:spPr bwMode="auto">
          <a:xfrm>
            <a:off x="16622" y="764704"/>
            <a:ext cx="4471988" cy="5959475"/>
          </a:xfrm>
          <a:prstGeom prst="rect">
            <a:avLst/>
          </a:prstGeom>
          <a:solidFill>
            <a:srgbClr val="FFFFFF"/>
          </a:solidFill>
          <a:ln w="9525">
            <a:noFill/>
            <a:miter lim="800000"/>
            <a:headEnd/>
            <a:tailEnd/>
          </a:ln>
        </p:spPr>
      </p:pic>
      <p:pic>
        <p:nvPicPr>
          <p:cNvPr id="4" name="Picture 19"/>
          <p:cNvPicPr>
            <a:picLocks noChangeAspect="1" noChangeArrowheads="1"/>
          </p:cNvPicPr>
          <p:nvPr/>
        </p:nvPicPr>
        <p:blipFill>
          <a:blip r:embed="rId3" cstate="print"/>
          <a:srcRect/>
          <a:stretch>
            <a:fillRect/>
          </a:stretch>
        </p:blipFill>
        <p:spPr bwMode="auto">
          <a:xfrm>
            <a:off x="4572000" y="764704"/>
            <a:ext cx="4476750" cy="5959475"/>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23689448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p:cNvPicPr>
            <a:picLocks noChangeAspect="1" noChangeArrowheads="1"/>
          </p:cNvPicPr>
          <p:nvPr/>
        </p:nvPicPr>
        <p:blipFill>
          <a:blip r:embed="rId2" cstate="print"/>
          <a:srcRect/>
          <a:stretch>
            <a:fillRect/>
          </a:stretch>
        </p:blipFill>
        <p:spPr bwMode="auto">
          <a:xfrm>
            <a:off x="5904205" y="830996"/>
            <a:ext cx="2778673" cy="3913879"/>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a:xfrm>
            <a:off x="0" y="0"/>
            <a:ext cx="4572000" cy="3479007"/>
          </a:xfrm>
          <a:prstGeom prst="rect">
            <a:avLst/>
          </a:prstGeom>
          <a:noFill/>
          <a:ln/>
        </p:spPr>
      </p:pic>
      <p:pic>
        <p:nvPicPr>
          <p:cNvPr id="5" name="Picture 2" descr="Imagen1"/>
          <p:cNvPicPr>
            <a:picLocks noChangeAspect="1" noChangeArrowheads="1"/>
          </p:cNvPicPr>
          <p:nvPr/>
        </p:nvPicPr>
        <p:blipFill>
          <a:blip r:embed="rId4" cstate="screen">
            <a:extLst>
              <a:ext uri="{28A0092B-C50C-407E-A947-70E740481C1C}">
                <a14:useLocalDpi xmlns:a14="http://schemas.microsoft.com/office/drawing/2010/main"/>
              </a:ext>
            </a:extLst>
          </a:blip>
          <a:srcRect l="5873" b="7811"/>
          <a:stretch>
            <a:fillRect/>
          </a:stretch>
        </p:blipFill>
        <p:spPr bwMode="auto">
          <a:xfrm>
            <a:off x="0" y="3345020"/>
            <a:ext cx="4683973" cy="3512980"/>
          </a:xfrm>
          <a:prstGeom prst="rect">
            <a:avLst/>
          </a:prstGeom>
          <a:noFill/>
          <a:ln w="9525">
            <a:noFill/>
            <a:miter lim="800000"/>
            <a:headEnd/>
            <a:tailEnd/>
          </a:ln>
        </p:spPr>
      </p:pic>
      <p:sp>
        <p:nvSpPr>
          <p:cNvPr id="6" name="3 Rectángulo"/>
          <p:cNvSpPr/>
          <p:nvPr/>
        </p:nvSpPr>
        <p:spPr>
          <a:xfrm>
            <a:off x="4683973" y="4826675"/>
            <a:ext cx="3635896" cy="2031325"/>
          </a:xfrm>
          <a:prstGeom prst="rect">
            <a:avLst/>
          </a:prstGeom>
          <a:solidFill>
            <a:schemeClr val="bg1">
              <a:alpha val="55000"/>
            </a:schemeClr>
          </a:solidFill>
        </p:spPr>
        <p:txBody>
          <a:bodyPr wrap="square">
            <a:spAutoFit/>
          </a:bodyPr>
          <a:lstStyle/>
          <a:p>
            <a:pPr defTabSz="914400" fontAlgn="base">
              <a:spcBef>
                <a:spcPct val="0"/>
              </a:spcBef>
              <a:spcAft>
                <a:spcPct val="0"/>
              </a:spcAft>
            </a:pPr>
            <a:r>
              <a:rPr lang="es-ES" b="1" dirty="0" smtClean="0">
                <a:solidFill>
                  <a:srgbClr val="000000"/>
                </a:solidFill>
                <a:latin typeface="Calibri"/>
              </a:rPr>
              <a:t>TERRITORIO FLUVIAL del Ebro en Aragón (Plan Medioambiental del Ebro, 2005): 13.035 ha (30% de la llanura de inundación), anchura media de 1.184 m, supondría retrasar las defensas una media de 350 m en cada margen.</a:t>
            </a:r>
          </a:p>
        </p:txBody>
      </p:sp>
      <p:sp>
        <p:nvSpPr>
          <p:cNvPr id="7" name="4 CuadroTexto"/>
          <p:cNvSpPr txBox="1"/>
          <p:nvPr/>
        </p:nvSpPr>
        <p:spPr>
          <a:xfrm>
            <a:off x="0" y="6196551"/>
            <a:ext cx="1776450" cy="646331"/>
          </a:xfrm>
          <a:prstGeom prst="rect">
            <a:avLst/>
          </a:prstGeom>
          <a:solidFill>
            <a:schemeClr val="bg1"/>
          </a:solidFill>
        </p:spPr>
        <p:txBody>
          <a:bodyPr wrap="square" rtlCol="0">
            <a:spAutoFit/>
          </a:bodyPr>
          <a:lstStyle/>
          <a:p>
            <a:pPr defTabSz="914400"/>
            <a:r>
              <a:rPr lang="es-ES" b="1" dirty="0" smtClean="0">
                <a:solidFill>
                  <a:srgbClr val="FF0000"/>
                </a:solidFill>
                <a:latin typeface="Calibri"/>
              </a:rPr>
              <a:t>Diques actuales</a:t>
            </a:r>
          </a:p>
          <a:p>
            <a:pPr defTabSz="914400"/>
            <a:r>
              <a:rPr lang="es-ES" b="1" dirty="0" smtClean="0">
                <a:solidFill>
                  <a:srgbClr val="0070C0"/>
                </a:solidFill>
                <a:latin typeface="Calibri"/>
              </a:rPr>
              <a:t>Territorio fluvial</a:t>
            </a:r>
            <a:endParaRPr lang="es-ES" b="1" dirty="0">
              <a:solidFill>
                <a:srgbClr val="0070C0"/>
              </a:solidFill>
              <a:latin typeface="Calibri"/>
            </a:endParaRPr>
          </a:p>
        </p:txBody>
      </p:sp>
      <p:sp>
        <p:nvSpPr>
          <p:cNvPr id="8" name="TextBox 7"/>
          <p:cNvSpPr txBox="1"/>
          <p:nvPr/>
        </p:nvSpPr>
        <p:spPr>
          <a:xfrm>
            <a:off x="0" y="0"/>
            <a:ext cx="9144000" cy="830997"/>
          </a:xfrm>
          <a:prstGeom prst="rect">
            <a:avLst/>
          </a:prstGeom>
          <a:noFill/>
        </p:spPr>
        <p:txBody>
          <a:bodyPr wrap="square" rtlCol="0">
            <a:spAutoFit/>
          </a:bodyPr>
          <a:lstStyle/>
          <a:p>
            <a:pPr algn="ctr"/>
            <a:r>
              <a:rPr lang="es-ES_tradnl" sz="2400" b="1" dirty="0" smtClean="0"/>
              <a:t>Medidas de restauración </a:t>
            </a:r>
            <a:r>
              <a:rPr lang="es-ES_tradnl" sz="2400" b="1" dirty="0" err="1" smtClean="0"/>
              <a:t>hidromorfológica</a:t>
            </a:r>
            <a:r>
              <a:rPr lang="es-ES_tradnl" sz="2400" b="1" dirty="0" smtClean="0"/>
              <a:t> en gestión de inundaciones</a:t>
            </a:r>
          </a:p>
          <a:p>
            <a:pPr algn="ctr"/>
            <a:r>
              <a:rPr lang="es-ES_tradnl" sz="2400" b="1" dirty="0" smtClean="0">
                <a:solidFill>
                  <a:srgbClr val="0000FF"/>
                </a:solidFill>
              </a:rPr>
              <a:t>DEVOLVER ESPACIO AL RÍO</a:t>
            </a:r>
          </a:p>
        </p:txBody>
      </p:sp>
    </p:spTree>
    <p:extLst>
      <p:ext uri="{BB962C8B-B14F-4D97-AF65-F5344CB8AC3E}">
        <p14:creationId xmlns:p14="http://schemas.microsoft.com/office/powerpoint/2010/main" val="332770503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a:off x="120954" y="744442"/>
            <a:ext cx="8917219" cy="6113558"/>
          </a:xfrm>
          <a:prstGeom prst="rect">
            <a:avLst/>
          </a:prstGeom>
          <a:noFill/>
          <a:ln w="9525">
            <a:noFill/>
            <a:miter lim="800000"/>
            <a:headEnd/>
            <a:tailEnd/>
          </a:ln>
          <a:effectLst/>
        </p:spPr>
      </p:pic>
      <p:sp>
        <p:nvSpPr>
          <p:cNvPr id="3" name="TextBox 2"/>
          <p:cNvSpPr txBox="1"/>
          <p:nvPr/>
        </p:nvSpPr>
        <p:spPr>
          <a:xfrm>
            <a:off x="0" y="0"/>
            <a:ext cx="9144000" cy="830997"/>
          </a:xfrm>
          <a:prstGeom prst="rect">
            <a:avLst/>
          </a:prstGeom>
          <a:noFill/>
        </p:spPr>
        <p:txBody>
          <a:bodyPr wrap="square" rtlCol="0">
            <a:spAutoFit/>
          </a:bodyPr>
          <a:lstStyle/>
          <a:p>
            <a:pPr algn="ctr"/>
            <a:r>
              <a:rPr lang="es-ES_tradnl" sz="2400" b="1" dirty="0" smtClean="0"/>
              <a:t>Medidas de restauración </a:t>
            </a:r>
            <a:r>
              <a:rPr lang="es-ES_tradnl" sz="2400" b="1" dirty="0" err="1" smtClean="0"/>
              <a:t>hidromorfológica</a:t>
            </a:r>
            <a:r>
              <a:rPr lang="es-ES_tradnl" sz="2400" b="1" dirty="0" smtClean="0"/>
              <a:t> en gestión de inundaciones</a:t>
            </a:r>
          </a:p>
          <a:p>
            <a:pPr algn="ctr"/>
            <a:r>
              <a:rPr lang="es-ES_tradnl" sz="2400" b="1" dirty="0" smtClean="0">
                <a:solidFill>
                  <a:srgbClr val="0000FF"/>
                </a:solidFill>
              </a:rPr>
              <a:t>DEVOLVER ESPACIO AL RÍO</a:t>
            </a:r>
          </a:p>
        </p:txBody>
      </p:sp>
    </p:spTree>
    <p:extLst>
      <p:ext uri="{BB962C8B-B14F-4D97-AF65-F5344CB8AC3E}">
        <p14:creationId xmlns:p14="http://schemas.microsoft.com/office/powerpoint/2010/main" val="28966193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7"/>
          <p:cNvSpPr>
            <a:spLocks noChangeArrowheads="1"/>
          </p:cNvSpPr>
          <p:nvPr/>
        </p:nvSpPr>
        <p:spPr bwMode="auto">
          <a:xfrm>
            <a:off x="0" y="810697"/>
            <a:ext cx="184731" cy="369332"/>
          </a:xfrm>
          <a:prstGeom prst="rect">
            <a:avLst/>
          </a:prstGeom>
          <a:noFill/>
          <a:ln w="9525">
            <a:noFill/>
            <a:miter lim="800000"/>
            <a:headEnd/>
            <a:tailEnd/>
          </a:ln>
          <a:effectLst/>
        </p:spPr>
        <p:txBody>
          <a:bodyPr wrap="none" anchor="ctr">
            <a:spAutoFit/>
          </a:bodyPr>
          <a:lstStyle/>
          <a:p>
            <a:pPr defTabSz="914400" fontAlgn="base">
              <a:spcBef>
                <a:spcPct val="0"/>
              </a:spcBef>
              <a:spcAft>
                <a:spcPct val="0"/>
              </a:spcAft>
            </a:pPr>
            <a:endParaRPr lang="es-ES" smtClean="0">
              <a:solidFill>
                <a:srgbClr val="000000"/>
              </a:solidFill>
              <a:latin typeface="Cambria" pitchFamily="18" charset="0"/>
            </a:endParaRPr>
          </a:p>
        </p:txBody>
      </p:sp>
      <p:grpSp>
        <p:nvGrpSpPr>
          <p:cNvPr id="5" name="Group 4"/>
          <p:cNvGrpSpPr/>
          <p:nvPr/>
        </p:nvGrpSpPr>
        <p:grpSpPr>
          <a:xfrm>
            <a:off x="34925" y="551766"/>
            <a:ext cx="9144000" cy="3694113"/>
            <a:chOff x="34925" y="-26988"/>
            <a:chExt cx="9144000" cy="3694113"/>
          </a:xfrm>
        </p:grpSpPr>
        <p:pic>
          <p:nvPicPr>
            <p:cNvPr id="4101" name="Picture 5" descr="IMG_692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26988"/>
              <a:ext cx="9144000" cy="3694113"/>
            </a:xfrm>
            <a:prstGeom prst="rect">
              <a:avLst/>
            </a:prstGeom>
            <a:noFill/>
          </p:spPr>
        </p:pic>
        <p:sp>
          <p:nvSpPr>
            <p:cNvPr id="4107" name="Line 11"/>
            <p:cNvSpPr>
              <a:spLocks noChangeShapeType="1"/>
            </p:cNvSpPr>
            <p:nvPr/>
          </p:nvSpPr>
          <p:spPr bwMode="auto">
            <a:xfrm flipH="1" flipV="1">
              <a:off x="3492500" y="549275"/>
              <a:ext cx="1008063" cy="935038"/>
            </a:xfrm>
            <a:prstGeom prst="line">
              <a:avLst/>
            </a:prstGeom>
            <a:noFill/>
            <a:ln w="50800">
              <a:solidFill>
                <a:srgbClr val="FF0000"/>
              </a:solidFill>
              <a:round/>
              <a:headEnd/>
              <a:tailEnd/>
            </a:ln>
            <a:effectLst/>
          </p:spPr>
          <p:txBody>
            <a:bodyPr/>
            <a:lstStyle/>
            <a:p>
              <a:pPr defTabSz="914400" fontAlgn="base">
                <a:spcBef>
                  <a:spcPct val="0"/>
                </a:spcBef>
                <a:spcAft>
                  <a:spcPct val="0"/>
                </a:spcAft>
              </a:pPr>
              <a:endParaRPr lang="es-ES" smtClean="0">
                <a:solidFill>
                  <a:srgbClr val="000000"/>
                </a:solidFill>
                <a:latin typeface="Cambria" pitchFamily="18" charset="0"/>
              </a:endParaRPr>
            </a:p>
          </p:txBody>
        </p:sp>
        <p:sp>
          <p:nvSpPr>
            <p:cNvPr id="4109" name="Freeform 13"/>
            <p:cNvSpPr>
              <a:spLocks/>
            </p:cNvSpPr>
            <p:nvPr/>
          </p:nvSpPr>
          <p:spPr bwMode="auto">
            <a:xfrm>
              <a:off x="2476500" y="549275"/>
              <a:ext cx="1701800" cy="955675"/>
            </a:xfrm>
            <a:custGeom>
              <a:avLst/>
              <a:gdLst/>
              <a:ahLst/>
              <a:cxnLst>
                <a:cxn ang="0">
                  <a:pos x="1072" y="602"/>
                </a:cxn>
                <a:cxn ang="0">
                  <a:pos x="779" y="469"/>
                </a:cxn>
                <a:cxn ang="0">
                  <a:pos x="540" y="443"/>
                </a:cxn>
                <a:cxn ang="0">
                  <a:pos x="301" y="363"/>
                </a:cxn>
                <a:cxn ang="0">
                  <a:pos x="230" y="336"/>
                </a:cxn>
                <a:cxn ang="0">
                  <a:pos x="177" y="301"/>
                </a:cxn>
                <a:cxn ang="0">
                  <a:pos x="53" y="230"/>
                </a:cxn>
                <a:cxn ang="0">
                  <a:pos x="0" y="212"/>
                </a:cxn>
                <a:cxn ang="0">
                  <a:pos x="115" y="150"/>
                </a:cxn>
                <a:cxn ang="0">
                  <a:pos x="443" y="124"/>
                </a:cxn>
                <a:cxn ang="0">
                  <a:pos x="487" y="79"/>
                </a:cxn>
                <a:cxn ang="0">
                  <a:pos x="576" y="0"/>
                </a:cxn>
              </a:cxnLst>
              <a:rect l="0" t="0" r="r" b="b"/>
              <a:pathLst>
                <a:path w="1072" h="602">
                  <a:moveTo>
                    <a:pt x="1072" y="602"/>
                  </a:moveTo>
                  <a:cubicBezTo>
                    <a:pt x="983" y="543"/>
                    <a:pt x="881" y="503"/>
                    <a:pt x="779" y="469"/>
                  </a:cubicBezTo>
                  <a:cubicBezTo>
                    <a:pt x="707" y="445"/>
                    <a:pt x="616" y="453"/>
                    <a:pt x="540" y="443"/>
                  </a:cubicBezTo>
                  <a:cubicBezTo>
                    <a:pt x="465" y="404"/>
                    <a:pt x="382" y="386"/>
                    <a:pt x="301" y="363"/>
                  </a:cubicBezTo>
                  <a:cubicBezTo>
                    <a:pt x="283" y="358"/>
                    <a:pt x="243" y="343"/>
                    <a:pt x="230" y="336"/>
                  </a:cubicBezTo>
                  <a:cubicBezTo>
                    <a:pt x="211" y="326"/>
                    <a:pt x="177" y="301"/>
                    <a:pt x="177" y="301"/>
                  </a:cubicBezTo>
                  <a:cubicBezTo>
                    <a:pt x="149" y="259"/>
                    <a:pt x="101" y="243"/>
                    <a:pt x="53" y="230"/>
                  </a:cubicBezTo>
                  <a:cubicBezTo>
                    <a:pt x="35" y="225"/>
                    <a:pt x="0" y="212"/>
                    <a:pt x="0" y="212"/>
                  </a:cubicBezTo>
                  <a:cubicBezTo>
                    <a:pt x="16" y="159"/>
                    <a:pt x="66" y="158"/>
                    <a:pt x="115" y="150"/>
                  </a:cubicBezTo>
                  <a:cubicBezTo>
                    <a:pt x="221" y="113"/>
                    <a:pt x="337" y="159"/>
                    <a:pt x="443" y="124"/>
                  </a:cubicBezTo>
                  <a:cubicBezTo>
                    <a:pt x="520" y="70"/>
                    <a:pt x="420" y="145"/>
                    <a:pt x="487" y="79"/>
                  </a:cubicBezTo>
                  <a:cubicBezTo>
                    <a:pt x="515" y="52"/>
                    <a:pt x="557" y="35"/>
                    <a:pt x="576" y="0"/>
                  </a:cubicBezTo>
                </a:path>
              </a:pathLst>
            </a:custGeom>
            <a:noFill/>
            <a:ln w="50800">
              <a:solidFill>
                <a:srgbClr val="FF0000"/>
              </a:solidFill>
              <a:round/>
              <a:headEnd/>
              <a:tailEnd/>
            </a:ln>
            <a:effectLst/>
          </p:spPr>
          <p:txBody>
            <a:bodyPr/>
            <a:lstStyle/>
            <a:p>
              <a:pPr defTabSz="914400" fontAlgn="base">
                <a:spcBef>
                  <a:spcPct val="0"/>
                </a:spcBef>
                <a:spcAft>
                  <a:spcPct val="0"/>
                </a:spcAft>
              </a:pPr>
              <a:endParaRPr lang="es-ES" smtClean="0">
                <a:solidFill>
                  <a:srgbClr val="000000"/>
                </a:solidFill>
                <a:latin typeface="Cambria" pitchFamily="18" charset="0"/>
              </a:endParaRPr>
            </a:p>
          </p:txBody>
        </p:sp>
        <p:sp>
          <p:nvSpPr>
            <p:cNvPr id="4110" name="Line 14"/>
            <p:cNvSpPr>
              <a:spLocks noChangeShapeType="1"/>
            </p:cNvSpPr>
            <p:nvPr/>
          </p:nvSpPr>
          <p:spPr bwMode="auto">
            <a:xfrm flipH="1">
              <a:off x="3203575" y="836613"/>
              <a:ext cx="360363" cy="71437"/>
            </a:xfrm>
            <a:prstGeom prst="line">
              <a:avLst/>
            </a:prstGeom>
            <a:noFill/>
            <a:ln w="25400">
              <a:solidFill>
                <a:srgbClr val="FF0000"/>
              </a:solidFill>
              <a:round/>
              <a:headEnd/>
              <a:tailEnd type="stealth" w="lg" len="lg"/>
            </a:ln>
            <a:effectLst/>
          </p:spPr>
          <p:txBody>
            <a:bodyPr/>
            <a:lstStyle/>
            <a:p>
              <a:pPr defTabSz="914400" fontAlgn="base">
                <a:spcBef>
                  <a:spcPct val="0"/>
                </a:spcBef>
                <a:spcAft>
                  <a:spcPct val="0"/>
                </a:spcAft>
              </a:pPr>
              <a:endParaRPr lang="es-ES" smtClean="0">
                <a:solidFill>
                  <a:srgbClr val="000000"/>
                </a:solidFill>
                <a:latin typeface="Cambria" pitchFamily="18" charset="0"/>
              </a:endParaRPr>
            </a:p>
          </p:txBody>
        </p:sp>
        <p:sp>
          <p:nvSpPr>
            <p:cNvPr id="4111" name="Line 15"/>
            <p:cNvSpPr>
              <a:spLocks noChangeShapeType="1"/>
            </p:cNvSpPr>
            <p:nvPr/>
          </p:nvSpPr>
          <p:spPr bwMode="auto">
            <a:xfrm flipH="1">
              <a:off x="3419475" y="1052513"/>
              <a:ext cx="360363" cy="71437"/>
            </a:xfrm>
            <a:prstGeom prst="line">
              <a:avLst/>
            </a:prstGeom>
            <a:noFill/>
            <a:ln w="25400">
              <a:solidFill>
                <a:srgbClr val="FF0000"/>
              </a:solidFill>
              <a:round/>
              <a:headEnd/>
              <a:tailEnd type="stealth" w="lg" len="lg"/>
            </a:ln>
            <a:effectLst/>
          </p:spPr>
          <p:txBody>
            <a:bodyPr/>
            <a:lstStyle/>
            <a:p>
              <a:pPr defTabSz="914400" fontAlgn="base">
                <a:spcBef>
                  <a:spcPct val="0"/>
                </a:spcBef>
                <a:spcAft>
                  <a:spcPct val="0"/>
                </a:spcAft>
              </a:pPr>
              <a:endParaRPr lang="es-ES" smtClean="0">
                <a:solidFill>
                  <a:srgbClr val="000000"/>
                </a:solidFill>
                <a:latin typeface="Cambria" pitchFamily="18" charset="0"/>
              </a:endParaRPr>
            </a:p>
          </p:txBody>
        </p:sp>
      </p:grpSp>
      <p:grpSp>
        <p:nvGrpSpPr>
          <p:cNvPr id="4" name="Group 3"/>
          <p:cNvGrpSpPr/>
          <p:nvPr/>
        </p:nvGrpSpPr>
        <p:grpSpPr>
          <a:xfrm>
            <a:off x="6875463" y="3000966"/>
            <a:ext cx="2108200" cy="3712572"/>
            <a:chOff x="6443663" y="2349500"/>
            <a:chExt cx="2540000" cy="4364038"/>
          </a:xfrm>
        </p:grpSpPr>
        <p:pic>
          <p:nvPicPr>
            <p:cNvPr id="4104"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294061">
              <a:off x="6443663" y="2349500"/>
              <a:ext cx="2540000" cy="4364038"/>
            </a:xfrm>
            <a:prstGeom prst="rect">
              <a:avLst/>
            </a:prstGeom>
            <a:noFill/>
          </p:spPr>
        </p:pic>
        <p:sp>
          <p:nvSpPr>
            <p:cNvPr id="4106" name="Line 10"/>
            <p:cNvSpPr>
              <a:spLocks noChangeShapeType="1"/>
            </p:cNvSpPr>
            <p:nvPr/>
          </p:nvSpPr>
          <p:spPr bwMode="auto">
            <a:xfrm rot="-685891" flipH="1" flipV="1">
              <a:off x="7196138" y="3879850"/>
              <a:ext cx="936625" cy="2376488"/>
            </a:xfrm>
            <a:prstGeom prst="line">
              <a:avLst/>
            </a:prstGeom>
            <a:noFill/>
            <a:ln w="50800">
              <a:solidFill>
                <a:srgbClr val="FF0000"/>
              </a:solidFill>
              <a:round/>
              <a:headEnd/>
              <a:tailEnd/>
            </a:ln>
            <a:effectLst/>
          </p:spPr>
          <p:txBody>
            <a:bodyPr/>
            <a:lstStyle/>
            <a:p>
              <a:pPr defTabSz="914400" fontAlgn="base">
                <a:spcBef>
                  <a:spcPct val="0"/>
                </a:spcBef>
                <a:spcAft>
                  <a:spcPct val="0"/>
                </a:spcAft>
              </a:pPr>
              <a:endParaRPr lang="es-ES" smtClean="0">
                <a:solidFill>
                  <a:srgbClr val="000000"/>
                </a:solidFill>
                <a:latin typeface="Cambria" pitchFamily="18" charset="0"/>
              </a:endParaRPr>
            </a:p>
          </p:txBody>
        </p:sp>
        <p:sp>
          <p:nvSpPr>
            <p:cNvPr id="4112" name="Freeform 16"/>
            <p:cNvSpPr>
              <a:spLocks/>
            </p:cNvSpPr>
            <p:nvPr/>
          </p:nvSpPr>
          <p:spPr bwMode="auto">
            <a:xfrm>
              <a:off x="6875463" y="4030663"/>
              <a:ext cx="1536700" cy="2327275"/>
            </a:xfrm>
            <a:custGeom>
              <a:avLst/>
              <a:gdLst/>
              <a:ahLst/>
              <a:cxnLst>
                <a:cxn ang="0">
                  <a:pos x="968" y="1466"/>
                </a:cxn>
                <a:cxn ang="0">
                  <a:pos x="782" y="1378"/>
                </a:cxn>
                <a:cxn ang="0">
                  <a:pos x="711" y="1271"/>
                </a:cxn>
                <a:cxn ang="0">
                  <a:pos x="658" y="1218"/>
                </a:cxn>
                <a:cxn ang="0">
                  <a:pos x="596" y="1147"/>
                </a:cxn>
                <a:cxn ang="0">
                  <a:pos x="534" y="1077"/>
                </a:cxn>
                <a:cxn ang="0">
                  <a:pos x="463" y="1023"/>
                </a:cxn>
                <a:cxn ang="0">
                  <a:pos x="392" y="944"/>
                </a:cxn>
                <a:cxn ang="0">
                  <a:pos x="357" y="828"/>
                </a:cxn>
                <a:cxn ang="0">
                  <a:pos x="348" y="669"/>
                </a:cxn>
                <a:cxn ang="0">
                  <a:pos x="259" y="545"/>
                </a:cxn>
                <a:cxn ang="0">
                  <a:pos x="144" y="421"/>
                </a:cxn>
                <a:cxn ang="0">
                  <a:pos x="126" y="394"/>
                </a:cxn>
                <a:cxn ang="0">
                  <a:pos x="73" y="359"/>
                </a:cxn>
                <a:cxn ang="0">
                  <a:pos x="47" y="261"/>
                </a:cxn>
                <a:cxn ang="0">
                  <a:pos x="29" y="208"/>
                </a:cxn>
                <a:cxn ang="0">
                  <a:pos x="20" y="111"/>
                </a:cxn>
                <a:cxn ang="0">
                  <a:pos x="2" y="40"/>
                </a:cxn>
              </a:cxnLst>
              <a:rect l="0" t="0" r="r" b="b"/>
              <a:pathLst>
                <a:path w="968" h="1466">
                  <a:moveTo>
                    <a:pt x="968" y="1466"/>
                  </a:moveTo>
                  <a:cubicBezTo>
                    <a:pt x="937" y="1451"/>
                    <a:pt x="825" y="1410"/>
                    <a:pt x="782" y="1378"/>
                  </a:cubicBezTo>
                  <a:cubicBezTo>
                    <a:pt x="755" y="1347"/>
                    <a:pt x="740" y="1300"/>
                    <a:pt x="711" y="1271"/>
                  </a:cubicBezTo>
                  <a:cubicBezTo>
                    <a:pt x="693" y="1253"/>
                    <a:pt x="676" y="1236"/>
                    <a:pt x="658" y="1218"/>
                  </a:cubicBezTo>
                  <a:cubicBezTo>
                    <a:pt x="554" y="1114"/>
                    <a:pt x="673" y="1198"/>
                    <a:pt x="596" y="1147"/>
                  </a:cubicBezTo>
                  <a:cubicBezTo>
                    <a:pt x="555" y="1085"/>
                    <a:pt x="579" y="1105"/>
                    <a:pt x="534" y="1077"/>
                  </a:cubicBezTo>
                  <a:cubicBezTo>
                    <a:pt x="507" y="1036"/>
                    <a:pt x="497" y="1053"/>
                    <a:pt x="463" y="1023"/>
                  </a:cubicBezTo>
                  <a:cubicBezTo>
                    <a:pt x="415" y="980"/>
                    <a:pt x="419" y="983"/>
                    <a:pt x="392" y="944"/>
                  </a:cubicBezTo>
                  <a:cubicBezTo>
                    <a:pt x="379" y="906"/>
                    <a:pt x="370" y="866"/>
                    <a:pt x="357" y="828"/>
                  </a:cubicBezTo>
                  <a:cubicBezTo>
                    <a:pt x="354" y="775"/>
                    <a:pt x="355" y="722"/>
                    <a:pt x="348" y="669"/>
                  </a:cubicBezTo>
                  <a:cubicBezTo>
                    <a:pt x="339" y="602"/>
                    <a:pt x="297" y="591"/>
                    <a:pt x="259" y="545"/>
                  </a:cubicBezTo>
                  <a:cubicBezTo>
                    <a:pt x="226" y="505"/>
                    <a:pt x="189" y="449"/>
                    <a:pt x="144" y="421"/>
                  </a:cubicBezTo>
                  <a:cubicBezTo>
                    <a:pt x="138" y="412"/>
                    <a:pt x="134" y="401"/>
                    <a:pt x="126" y="394"/>
                  </a:cubicBezTo>
                  <a:cubicBezTo>
                    <a:pt x="110" y="380"/>
                    <a:pt x="73" y="359"/>
                    <a:pt x="73" y="359"/>
                  </a:cubicBezTo>
                  <a:cubicBezTo>
                    <a:pt x="54" y="212"/>
                    <a:pt x="80" y="337"/>
                    <a:pt x="47" y="261"/>
                  </a:cubicBezTo>
                  <a:cubicBezTo>
                    <a:pt x="40" y="244"/>
                    <a:pt x="29" y="208"/>
                    <a:pt x="29" y="208"/>
                  </a:cubicBezTo>
                  <a:cubicBezTo>
                    <a:pt x="26" y="176"/>
                    <a:pt x="26" y="143"/>
                    <a:pt x="20" y="111"/>
                  </a:cubicBezTo>
                  <a:cubicBezTo>
                    <a:pt x="0" y="0"/>
                    <a:pt x="2" y="91"/>
                    <a:pt x="2" y="40"/>
                  </a:cubicBezTo>
                </a:path>
              </a:pathLst>
            </a:custGeom>
            <a:noFill/>
            <a:ln w="50800">
              <a:solidFill>
                <a:srgbClr val="FF0000"/>
              </a:solidFill>
              <a:round/>
              <a:headEnd/>
              <a:tailEnd/>
            </a:ln>
            <a:effectLst/>
          </p:spPr>
          <p:txBody>
            <a:bodyPr/>
            <a:lstStyle/>
            <a:p>
              <a:pPr defTabSz="914400" fontAlgn="base">
                <a:spcBef>
                  <a:spcPct val="0"/>
                </a:spcBef>
                <a:spcAft>
                  <a:spcPct val="0"/>
                </a:spcAft>
              </a:pPr>
              <a:endParaRPr lang="es-ES" smtClean="0">
                <a:solidFill>
                  <a:srgbClr val="000000"/>
                </a:solidFill>
                <a:latin typeface="Cambria" pitchFamily="18" charset="0"/>
              </a:endParaRPr>
            </a:p>
          </p:txBody>
        </p:sp>
        <p:sp>
          <p:nvSpPr>
            <p:cNvPr id="4113" name="Line 17"/>
            <p:cNvSpPr>
              <a:spLocks noChangeShapeType="1"/>
            </p:cNvSpPr>
            <p:nvPr/>
          </p:nvSpPr>
          <p:spPr bwMode="auto">
            <a:xfrm flipH="1">
              <a:off x="7092950" y="4508500"/>
              <a:ext cx="215900" cy="73025"/>
            </a:xfrm>
            <a:prstGeom prst="line">
              <a:avLst/>
            </a:prstGeom>
            <a:noFill/>
            <a:ln w="25400">
              <a:solidFill>
                <a:srgbClr val="FF0000"/>
              </a:solidFill>
              <a:round/>
              <a:headEnd/>
              <a:tailEnd type="stealth" w="lg" len="lg"/>
            </a:ln>
            <a:effectLst/>
          </p:spPr>
          <p:txBody>
            <a:bodyPr/>
            <a:lstStyle/>
            <a:p>
              <a:pPr defTabSz="914400" fontAlgn="base">
                <a:spcBef>
                  <a:spcPct val="0"/>
                </a:spcBef>
                <a:spcAft>
                  <a:spcPct val="0"/>
                </a:spcAft>
              </a:pPr>
              <a:endParaRPr lang="es-ES" smtClean="0">
                <a:solidFill>
                  <a:srgbClr val="000000"/>
                </a:solidFill>
                <a:latin typeface="Cambria" pitchFamily="18" charset="0"/>
              </a:endParaRPr>
            </a:p>
          </p:txBody>
        </p:sp>
        <p:sp>
          <p:nvSpPr>
            <p:cNvPr id="4114" name="Line 18"/>
            <p:cNvSpPr>
              <a:spLocks noChangeShapeType="1"/>
            </p:cNvSpPr>
            <p:nvPr/>
          </p:nvSpPr>
          <p:spPr bwMode="auto">
            <a:xfrm flipH="1">
              <a:off x="7596188" y="5373688"/>
              <a:ext cx="215900" cy="73025"/>
            </a:xfrm>
            <a:prstGeom prst="line">
              <a:avLst/>
            </a:prstGeom>
            <a:noFill/>
            <a:ln w="25400">
              <a:solidFill>
                <a:srgbClr val="FF0000"/>
              </a:solidFill>
              <a:round/>
              <a:headEnd/>
              <a:tailEnd type="stealth" w="lg" len="lg"/>
            </a:ln>
            <a:effectLst/>
          </p:spPr>
          <p:txBody>
            <a:bodyPr/>
            <a:lstStyle/>
            <a:p>
              <a:pPr defTabSz="914400" fontAlgn="base">
                <a:spcBef>
                  <a:spcPct val="0"/>
                </a:spcBef>
                <a:spcAft>
                  <a:spcPct val="0"/>
                </a:spcAft>
              </a:pPr>
              <a:endParaRPr lang="es-ES" smtClean="0">
                <a:solidFill>
                  <a:srgbClr val="000000"/>
                </a:solidFill>
                <a:latin typeface="Cambria" pitchFamily="18" charset="0"/>
              </a:endParaRPr>
            </a:p>
          </p:txBody>
        </p:sp>
      </p:grpSp>
      <p:pic>
        <p:nvPicPr>
          <p:cNvPr id="17" name="Picture 16"/>
          <p:cNvPicPr/>
          <p:nvPr/>
        </p:nvPicPr>
        <p:blipFill rotWithShape="1">
          <a:blip r:embed="rId4" cstate="screen">
            <a:extLst>
              <a:ext uri="{28A0092B-C50C-407E-A947-70E740481C1C}">
                <a14:useLocalDpi xmlns:a14="http://schemas.microsoft.com/office/drawing/2010/main"/>
              </a:ext>
            </a:extLst>
          </a:blip>
          <a:srcRect/>
          <a:stretch/>
        </p:blipFill>
        <p:spPr bwMode="auto">
          <a:xfrm>
            <a:off x="755576" y="4431164"/>
            <a:ext cx="4616107" cy="2078980"/>
          </a:xfrm>
          <a:prstGeom prst="rect">
            <a:avLst/>
          </a:prstGeom>
          <a:noFill/>
          <a:ln>
            <a:noFill/>
          </a:ln>
          <a:extLst>
            <a:ext uri="{53640926-AAD7-44D8-BBD7-CCE9431645EC}">
              <a14:shadowObscured xmlns:a14="http://schemas.microsoft.com/office/drawing/2010/main"/>
            </a:ext>
          </a:extLst>
        </p:spPr>
      </p:pic>
      <p:sp>
        <p:nvSpPr>
          <p:cNvPr id="15" name="TextBox 14"/>
          <p:cNvSpPr txBox="1"/>
          <p:nvPr/>
        </p:nvSpPr>
        <p:spPr>
          <a:xfrm>
            <a:off x="0" y="0"/>
            <a:ext cx="9144000" cy="830997"/>
          </a:xfrm>
          <a:prstGeom prst="rect">
            <a:avLst/>
          </a:prstGeom>
          <a:noFill/>
        </p:spPr>
        <p:txBody>
          <a:bodyPr wrap="square" rtlCol="0">
            <a:spAutoFit/>
          </a:bodyPr>
          <a:lstStyle/>
          <a:p>
            <a:pPr algn="ctr"/>
            <a:r>
              <a:rPr lang="es-ES_tradnl" sz="2400" b="1" dirty="0" smtClean="0"/>
              <a:t>Medidas de restauración </a:t>
            </a:r>
            <a:r>
              <a:rPr lang="es-ES_tradnl" sz="2400" b="1" dirty="0" err="1" smtClean="0"/>
              <a:t>hidromorfológica</a:t>
            </a:r>
            <a:r>
              <a:rPr lang="es-ES_tradnl" sz="2400" b="1" dirty="0" smtClean="0"/>
              <a:t> en gestión de inundaciones</a:t>
            </a:r>
          </a:p>
          <a:p>
            <a:pPr algn="ctr"/>
            <a:r>
              <a:rPr lang="es-ES_tradnl" sz="2400" b="1" dirty="0" smtClean="0">
                <a:solidFill>
                  <a:srgbClr val="0000FF"/>
                </a:solidFill>
              </a:rPr>
              <a:t>DEVOLVER ESPACIO AL RÍO</a:t>
            </a:r>
          </a:p>
        </p:txBody>
      </p:sp>
    </p:spTree>
    <p:extLst>
      <p:ext uri="{BB962C8B-B14F-4D97-AF65-F5344CB8AC3E}">
        <p14:creationId xmlns:p14="http://schemas.microsoft.com/office/powerpoint/2010/main" val="110547552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s-ES_tradnl" sz="2400" b="1" dirty="0" smtClean="0"/>
              <a:t>Medidas de restauración </a:t>
            </a:r>
            <a:r>
              <a:rPr lang="es-ES_tradnl" sz="2400" b="1" dirty="0" err="1" smtClean="0"/>
              <a:t>hidromorfológica</a:t>
            </a:r>
            <a:r>
              <a:rPr lang="es-ES_tradnl" sz="2400" b="1" dirty="0" smtClean="0"/>
              <a:t> en gestión de inundaciones</a:t>
            </a:r>
          </a:p>
          <a:p>
            <a:pPr algn="ctr"/>
            <a:r>
              <a:rPr lang="es-ES_tradnl" sz="2400" b="1" dirty="0" smtClean="0">
                <a:solidFill>
                  <a:srgbClr val="0000FF"/>
                </a:solidFill>
              </a:rPr>
              <a:t>ELIMINAR PRESIONES Y OBSTÁCULOS, DESENCAUZAR, DESCANALIZAR</a:t>
            </a:r>
          </a:p>
        </p:txBody>
      </p:sp>
      <p:pic>
        <p:nvPicPr>
          <p:cNvPr id="3" name="Imagen 127" descr="C:\Users\Usuario\Desktop\voladura Robledo.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4827"/>
            <a:ext cx="2870986" cy="2151779"/>
          </a:xfrm>
          <a:prstGeom prst="rect">
            <a:avLst/>
          </a:prstGeom>
          <a:noFill/>
          <a:ln>
            <a:noFill/>
          </a:ln>
        </p:spPr>
      </p:pic>
      <p:pic>
        <p:nvPicPr>
          <p:cNvPr id="4" name="Picture 3"/>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15896" y="830997"/>
            <a:ext cx="2811295" cy="2213830"/>
          </a:xfrm>
          <a:prstGeom prst="rect">
            <a:avLst/>
          </a:prstGeom>
          <a:noFill/>
          <a:ln>
            <a:noFill/>
          </a:ln>
        </p:spPr>
      </p:pic>
      <p:pic>
        <p:nvPicPr>
          <p:cNvPr id="5" name="Picture 2" descr="D:\Pictures\Restauraciones\Azud Mendaraz Bidasoa.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830997"/>
            <a:ext cx="3515896" cy="2213830"/>
          </a:xfrm>
          <a:prstGeom prst="rect">
            <a:avLst/>
          </a:prstGeom>
          <a:noFill/>
        </p:spPr>
      </p:pic>
      <p:pic>
        <p:nvPicPr>
          <p:cNvPr id="6" name="Picture 5" descr="D:\Pictures\RIOS CON PROBLEMAS\Oliván\P3040105.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65852" y="830997"/>
            <a:ext cx="2778148" cy="2149314"/>
          </a:xfrm>
          <a:prstGeom prst="rect">
            <a:avLst/>
          </a:prstGeom>
          <a:noFill/>
        </p:spPr>
      </p:pic>
      <p:pic>
        <p:nvPicPr>
          <p:cNvPr id="8" name="Picture 7"/>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86500" y="4709428"/>
            <a:ext cx="2828290" cy="2120900"/>
          </a:xfrm>
          <a:prstGeom prst="rect">
            <a:avLst/>
          </a:prstGeom>
          <a:noFill/>
          <a:ln>
            <a:noFill/>
          </a:ln>
        </p:spPr>
      </p:pic>
      <p:pic>
        <p:nvPicPr>
          <p:cNvPr id="9" name="Picture 8"/>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46260" y="5039628"/>
            <a:ext cx="2387600" cy="1790700"/>
          </a:xfrm>
          <a:prstGeom prst="rect">
            <a:avLst/>
          </a:prstGeom>
          <a:noFill/>
          <a:ln>
            <a:noFill/>
          </a:ln>
        </p:spPr>
      </p:pic>
      <p:pic>
        <p:nvPicPr>
          <p:cNvPr id="10" name="Picture 9"/>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7360" y="4886960"/>
            <a:ext cx="2628900" cy="1971040"/>
          </a:xfrm>
          <a:prstGeom prst="rect">
            <a:avLst/>
          </a:prstGeom>
          <a:noFill/>
          <a:ln>
            <a:noFill/>
          </a:ln>
        </p:spPr>
      </p:pic>
      <p:pic>
        <p:nvPicPr>
          <p:cNvPr id="12" name="Imagen 1026" descr="D:\Pictures\CRECIDAS\07 Gállego\Gállego 21-10-12\Pili\23.jpg"/>
          <p:cNvPicPr/>
          <p:nvPr/>
        </p:nvPicPr>
        <p:blipFill>
          <a:blip r:embed="rId9" cstate="screen">
            <a:extLst>
              <a:ext uri="{28A0092B-C50C-407E-A947-70E740481C1C}">
                <a14:useLocalDpi xmlns:a14="http://schemas.microsoft.com/office/drawing/2010/main"/>
              </a:ext>
            </a:extLst>
          </a:blip>
          <a:srcRect/>
          <a:stretch>
            <a:fillRect/>
          </a:stretch>
        </p:blipFill>
        <p:spPr bwMode="auto">
          <a:xfrm>
            <a:off x="3113421" y="3044826"/>
            <a:ext cx="3173079" cy="2151779"/>
          </a:xfrm>
          <a:prstGeom prst="rect">
            <a:avLst/>
          </a:prstGeom>
          <a:noFill/>
          <a:ln>
            <a:noFill/>
          </a:ln>
        </p:spPr>
      </p:pic>
      <p:pic>
        <p:nvPicPr>
          <p:cNvPr id="13" name="Picture 12"/>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57950" y="2980311"/>
            <a:ext cx="2549474" cy="1641473"/>
          </a:xfrm>
          <a:prstGeom prst="rect">
            <a:avLst/>
          </a:prstGeom>
          <a:noFill/>
          <a:ln>
            <a:noFill/>
          </a:ln>
        </p:spPr>
      </p:pic>
    </p:spTree>
    <p:extLst>
      <p:ext uri="{BB962C8B-B14F-4D97-AF65-F5344CB8AC3E}">
        <p14:creationId xmlns:p14="http://schemas.microsoft.com/office/powerpoint/2010/main" val="1159309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s-ES_tradnl" sz="2400" b="1" dirty="0" smtClean="0"/>
              <a:t>Medidas de restauración </a:t>
            </a:r>
            <a:r>
              <a:rPr lang="es-ES_tradnl" sz="2400" b="1" dirty="0" err="1" smtClean="0"/>
              <a:t>hidromorfológica</a:t>
            </a:r>
            <a:r>
              <a:rPr lang="es-ES_tradnl" sz="2400" b="1" dirty="0" smtClean="0"/>
              <a:t> en gestión de inundaciones</a:t>
            </a:r>
          </a:p>
          <a:p>
            <a:pPr algn="ctr"/>
            <a:r>
              <a:rPr lang="es-ES_tradnl" sz="2400" b="1" dirty="0" smtClean="0">
                <a:solidFill>
                  <a:srgbClr val="0000FF"/>
                </a:solidFill>
              </a:rPr>
              <a:t>ELIMINAR PRESIONES Y OBSTÁCULOS, DESENCAUZAR, DESCANALIZAR</a:t>
            </a:r>
          </a:p>
        </p:txBody>
      </p:sp>
      <p:pic>
        <p:nvPicPr>
          <p:cNvPr id="12" name="Picture 1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836712"/>
            <a:ext cx="4340224" cy="2651544"/>
          </a:xfrm>
          <a:prstGeom prst="rect">
            <a:avLst/>
          </a:prstGeom>
          <a:noFill/>
          <a:ln>
            <a:noFill/>
          </a:ln>
        </p:spPr>
      </p:pic>
      <p:pic>
        <p:nvPicPr>
          <p:cNvPr id="13" name="Picture 12"/>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18939" y="3514718"/>
            <a:ext cx="4296417" cy="3343282"/>
          </a:xfrm>
          <a:prstGeom prst="rect">
            <a:avLst/>
          </a:prstGeom>
          <a:noFill/>
          <a:ln>
            <a:noFill/>
          </a:ln>
        </p:spPr>
      </p:pic>
      <p:pic>
        <p:nvPicPr>
          <p:cNvPr id="5" name="Picture 4"/>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a:off x="6436802" y="4161470"/>
            <a:ext cx="3343281" cy="2049777"/>
          </a:xfrm>
          <a:prstGeom prst="rect">
            <a:avLst/>
          </a:prstGeom>
          <a:noFill/>
          <a:ln>
            <a:noFill/>
          </a:ln>
        </p:spPr>
      </p:pic>
      <p:pic>
        <p:nvPicPr>
          <p:cNvPr id="6" name="Picture 5"/>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5148" y="3881802"/>
            <a:ext cx="2209139" cy="2691686"/>
          </a:xfrm>
          <a:prstGeom prst="rect">
            <a:avLst/>
          </a:prstGeom>
          <a:noFill/>
          <a:ln>
            <a:noFill/>
          </a:ln>
        </p:spPr>
      </p:pic>
      <p:pic>
        <p:nvPicPr>
          <p:cNvPr id="7" name="Picture 6" descr="Junio-2010 066"/>
          <p:cNvPicPr/>
          <p:nvPr/>
        </p:nvPicPr>
        <p:blipFill rotWithShape="1">
          <a:blip r:embed="rId6" cstate="screen">
            <a:extLst>
              <a:ext uri="{28A0092B-C50C-407E-A947-70E740481C1C}">
                <a14:useLocalDpi xmlns:a14="http://schemas.microsoft.com/office/drawing/2010/main"/>
              </a:ext>
            </a:extLst>
          </a:blip>
          <a:srcRect/>
          <a:stretch/>
        </p:blipFill>
        <p:spPr bwMode="auto">
          <a:xfrm>
            <a:off x="4740257" y="836712"/>
            <a:ext cx="4105242" cy="25173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804495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s-ES_tradnl" sz="2400" b="1" dirty="0" smtClean="0"/>
              <a:t>Medidas de restauración </a:t>
            </a:r>
            <a:r>
              <a:rPr lang="es-ES_tradnl" sz="2400" b="1" dirty="0" err="1" smtClean="0"/>
              <a:t>hidromorfológica</a:t>
            </a:r>
            <a:r>
              <a:rPr lang="es-ES_tradnl" sz="2400" b="1" dirty="0" smtClean="0"/>
              <a:t> en gestión de inundaciones</a:t>
            </a:r>
          </a:p>
          <a:p>
            <a:pPr algn="ctr"/>
            <a:r>
              <a:rPr lang="es-ES_tradnl" sz="2400" b="1" dirty="0" smtClean="0">
                <a:solidFill>
                  <a:srgbClr val="0000FF"/>
                </a:solidFill>
              </a:rPr>
              <a:t>PROHIBIR LAS ACTUACIONES DE EMERGENCIA POST-CRECIDA</a:t>
            </a:r>
          </a:p>
        </p:txBody>
      </p:sp>
      <p:pic>
        <p:nvPicPr>
          <p:cNvPr id="3" name="Picture 2"/>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67169"/>
            <a:ext cx="5650230" cy="2222500"/>
          </a:xfrm>
          <a:prstGeom prst="rect">
            <a:avLst/>
          </a:prstGeom>
          <a:noFill/>
          <a:ln>
            <a:noFill/>
          </a:ln>
          <a:effectLst/>
          <a:extLst/>
        </p:spPr>
      </p:pic>
      <p:pic>
        <p:nvPicPr>
          <p:cNvPr id="4" name="5 Imagen" descr="Hospital_08302013_8.jpg"/>
          <p:cNvPicPr/>
          <p:nvPr/>
        </p:nvPicPr>
        <p:blipFill>
          <a:blip r:embed="rId3" cstate="screen">
            <a:lum/>
            <a:extLst>
              <a:ext uri="{28A0092B-C50C-407E-A947-70E740481C1C}">
                <a14:useLocalDpi xmlns:a14="http://schemas.microsoft.com/office/drawing/2010/main"/>
              </a:ext>
            </a:extLst>
          </a:blip>
          <a:stretch>
            <a:fillRect/>
          </a:stretch>
        </p:blipFill>
        <p:spPr>
          <a:xfrm>
            <a:off x="0" y="3189669"/>
            <a:ext cx="5612130" cy="1898015"/>
          </a:xfrm>
          <a:prstGeom prst="rect">
            <a:avLst/>
          </a:prstGeom>
          <a:noFill/>
          <a:ln>
            <a:noFill/>
          </a:ln>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12130" y="1378605"/>
            <a:ext cx="3493769" cy="2620327"/>
          </a:xfrm>
          <a:prstGeom prst="rect">
            <a:avLst/>
          </a:prstGeom>
        </p:spPr>
      </p:pic>
      <p:pic>
        <p:nvPicPr>
          <p:cNvPr id="6" name="Picture 5" descr="foto CHE Carcar Ega.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1532" y="4239572"/>
            <a:ext cx="3492468" cy="2618427"/>
          </a:xfrm>
          <a:prstGeom prst="rect">
            <a:avLst/>
          </a:prstGeom>
        </p:spPr>
      </p:pic>
      <p:pic>
        <p:nvPicPr>
          <p:cNvPr id="7" name="Picture 6" descr="foto5.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0188" y="5018986"/>
            <a:ext cx="2749125" cy="1839014"/>
          </a:xfrm>
          <a:prstGeom prst="rect">
            <a:avLst/>
          </a:prstGeom>
        </p:spPr>
      </p:pic>
      <p:pic>
        <p:nvPicPr>
          <p:cNvPr id="8" name="Picture 7" descr="foto1.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720" y="5087684"/>
            <a:ext cx="2673918" cy="1788705"/>
          </a:xfrm>
          <a:prstGeom prst="rect">
            <a:avLst/>
          </a:prstGeom>
        </p:spPr>
      </p:pic>
    </p:spTree>
    <p:extLst>
      <p:ext uri="{BB962C8B-B14F-4D97-AF65-F5344CB8AC3E}">
        <p14:creationId xmlns:p14="http://schemas.microsoft.com/office/powerpoint/2010/main" val="2437449914"/>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Vértice">
  <a:themeElements>
    <a:clrScheme name="Personalizado 2">
      <a:dk1>
        <a:sysClr val="windowText" lastClr="000000"/>
      </a:dk1>
      <a:lt1>
        <a:sysClr val="window" lastClr="FFFFFF"/>
      </a:lt1>
      <a:dk2>
        <a:srgbClr val="00000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ért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é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260</TotalTime>
  <Words>5546</Words>
  <Application>Microsoft Office PowerPoint</Application>
  <PresentationFormat>Presentación en pantalla (4:3)</PresentationFormat>
  <Paragraphs>668</Paragraphs>
  <Slides>108</Slides>
  <Notes>10</Notes>
  <HiddenSlides>0</HiddenSlides>
  <MMClips>0</MMClips>
  <ScaleCrop>false</ScaleCrop>
  <HeadingPairs>
    <vt:vector size="6" baseType="variant">
      <vt:variant>
        <vt:lpstr>Tema</vt:lpstr>
      </vt:variant>
      <vt:variant>
        <vt:i4>2</vt:i4>
      </vt:variant>
      <vt:variant>
        <vt:lpstr>Servidores OLE incrustados</vt:lpstr>
      </vt:variant>
      <vt:variant>
        <vt:i4>2</vt:i4>
      </vt:variant>
      <vt:variant>
        <vt:lpstr>Títulos de diapositiva</vt:lpstr>
      </vt:variant>
      <vt:variant>
        <vt:i4>108</vt:i4>
      </vt:variant>
    </vt:vector>
  </HeadingPairs>
  <TitlesOfParts>
    <vt:vector size="112" baseType="lpstr">
      <vt:lpstr>Office Theme</vt:lpstr>
      <vt:lpstr>Vértice</vt:lpstr>
      <vt:lpstr>Document</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MENDARAZ (Río Urumea): GRANULOMETRÍA CORAZA</vt:lpstr>
      <vt:lpstr>Presentación de PowerPoint</vt:lpstr>
      <vt:lpstr>Presentación de PowerPoint</vt:lpstr>
      <vt:lpstr>Presentación de PowerPoint</vt:lpstr>
      <vt:lpstr>Presentación de PowerPoint</vt:lpstr>
      <vt:lpstr>MENDARAZ - CAMBIOS EN EL CAUCE- PERFIL 12 – BARRA 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Alfredo Ollero</dc:creator>
  <cp:lastModifiedBy>Usuario</cp:lastModifiedBy>
  <cp:revision>24</cp:revision>
  <dcterms:created xsi:type="dcterms:W3CDTF">2015-11-06T13:03:26Z</dcterms:created>
  <dcterms:modified xsi:type="dcterms:W3CDTF">2015-11-13T07:41:28Z</dcterms:modified>
</cp:coreProperties>
</file>